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60"/>
  </p:normalViewPr>
  <p:slideViewPr>
    <p:cSldViewPr>
      <p:cViewPr varScale="1">
        <p:scale>
          <a:sx n="63" d="100"/>
          <a:sy n="63" d="100"/>
        </p:scale>
        <p:origin x="155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718F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4726" y="4271771"/>
            <a:ext cx="8669655" cy="35560"/>
          </a:xfrm>
          <a:custGeom>
            <a:avLst/>
            <a:gdLst/>
            <a:ahLst/>
            <a:cxnLst/>
            <a:rect l="l" t="t" r="r" b="b"/>
            <a:pathLst>
              <a:path w="8669655" h="35560">
                <a:moveTo>
                  <a:pt x="8669274" y="35051"/>
                </a:moveTo>
                <a:lnTo>
                  <a:pt x="8669274" y="0"/>
                </a:lnTo>
                <a:lnTo>
                  <a:pt x="0" y="0"/>
                </a:lnTo>
                <a:lnTo>
                  <a:pt x="0" y="35052"/>
                </a:lnTo>
                <a:lnTo>
                  <a:pt x="8669274" y="35051"/>
                </a:lnTo>
                <a:close/>
              </a:path>
            </a:pathLst>
          </a:custGeom>
          <a:solidFill>
            <a:srgbClr val="D7D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0500" y="158495"/>
            <a:ext cx="3968496" cy="116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47" y="0"/>
            <a:ext cx="9141460" cy="1050925"/>
          </a:xfrm>
          <a:custGeom>
            <a:avLst/>
            <a:gdLst/>
            <a:ahLst/>
            <a:cxnLst/>
            <a:rect l="l" t="t" r="r" b="b"/>
            <a:pathLst>
              <a:path w="9141460" h="1050925">
                <a:moveTo>
                  <a:pt x="9141333" y="1050797"/>
                </a:moveTo>
                <a:lnTo>
                  <a:pt x="9141333" y="0"/>
                </a:lnTo>
                <a:lnTo>
                  <a:pt x="0" y="0"/>
                </a:lnTo>
                <a:lnTo>
                  <a:pt x="0" y="1050798"/>
                </a:lnTo>
                <a:lnTo>
                  <a:pt x="9141333" y="1050797"/>
                </a:lnTo>
                <a:close/>
              </a:path>
            </a:pathLst>
          </a:custGeom>
          <a:solidFill>
            <a:srgbClr val="718F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50797"/>
            <a:ext cx="9144635" cy="45085"/>
          </a:xfrm>
          <a:custGeom>
            <a:avLst/>
            <a:gdLst/>
            <a:ahLst/>
            <a:cxnLst/>
            <a:rect l="l" t="t" r="r" b="b"/>
            <a:pathLst>
              <a:path w="9144635" h="45084">
                <a:moveTo>
                  <a:pt x="9144381" y="44958"/>
                </a:moveTo>
                <a:lnTo>
                  <a:pt x="9144381" y="0"/>
                </a:lnTo>
                <a:lnTo>
                  <a:pt x="0" y="0"/>
                </a:lnTo>
                <a:lnTo>
                  <a:pt x="0" y="44958"/>
                </a:lnTo>
                <a:lnTo>
                  <a:pt x="9144381" y="44958"/>
                </a:lnTo>
                <a:close/>
              </a:path>
            </a:pathLst>
          </a:custGeom>
          <a:solidFill>
            <a:srgbClr val="D7D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4673" y="1298701"/>
            <a:ext cx="445465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9246" y="2549398"/>
            <a:ext cx="4880609" cy="358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9273" y="6472072"/>
            <a:ext cx="292734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re.diabetesjournals.org/cgi/content/full/25/suppl_1/s21" TargetMode="External"/><Relationship Id="rId2" Type="http://schemas.openxmlformats.org/officeDocument/2006/relationships/hyperlink" Target="http://en.wikipedia.org/wiki/Oral_glucose_tolerance_tes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6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87CC-BAB6-47A8-BCCE-C84B226C7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algn="ctr"/>
            <a:r>
              <a:rPr lang="en-US" dirty="0"/>
              <a:t>Diagnostic and Screening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248AE-D877-46A6-B105-B57E62197EF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30887"/>
          </a:xfrm>
        </p:spPr>
        <p:txBody>
          <a:bodyPr/>
          <a:lstStyle/>
          <a:p>
            <a:pPr algn="ctr"/>
            <a:r>
              <a:rPr lang="en-US" sz="2800" dirty="0" err="1"/>
              <a:t>FA.Iskakova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36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7282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10" dirty="0">
                <a:latin typeface="Arial"/>
                <a:cs typeface="Arial"/>
              </a:rPr>
              <a:t>Determining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95" dirty="0">
                <a:latin typeface="Arial"/>
                <a:cs typeface="Arial"/>
              </a:rPr>
              <a:t>the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15" dirty="0">
                <a:latin typeface="Arial"/>
                <a:cs typeface="Arial"/>
              </a:rPr>
              <a:t>Sensitivity,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a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New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10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09014"/>
            <a:ext cx="8101330" cy="27730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4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Must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know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correct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status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calculation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ts val="2525"/>
              </a:lnSpc>
              <a:spcBef>
                <a:spcPts val="3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95" dirty="0">
                <a:solidFill>
                  <a:srgbClr val="7A1A24"/>
                </a:solidFill>
                <a:latin typeface="Arial"/>
                <a:cs typeface="Arial"/>
              </a:rPr>
              <a:t>Gold</a:t>
            </a:r>
            <a:r>
              <a:rPr sz="2400" b="1" spc="-19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7A1A24"/>
                </a:solidFill>
                <a:latin typeface="Arial"/>
                <a:cs typeface="Arial"/>
              </a:rPr>
              <a:t>standard</a:t>
            </a:r>
            <a:r>
              <a:rPr sz="2400" b="1" spc="-19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test</a:t>
            </a:r>
            <a:r>
              <a:rPr sz="2400" b="1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available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7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15" dirty="0">
                <a:latin typeface="Arial"/>
                <a:cs typeface="Arial"/>
              </a:rPr>
              <a:t>It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invasive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expensive</a:t>
            </a:r>
            <a:endParaRPr sz="2400">
              <a:latin typeface="Arial"/>
              <a:cs typeface="Arial"/>
            </a:endParaRPr>
          </a:p>
          <a:p>
            <a:pPr marL="361315" marR="619760" indent="-349250">
              <a:lnSpc>
                <a:spcPts val="2860"/>
              </a:lnSpc>
              <a:spcBef>
                <a:spcPts val="219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7A1A24"/>
                </a:solidFill>
                <a:latin typeface="Arial"/>
                <a:cs typeface="Arial"/>
              </a:rPr>
              <a:t>new</a:t>
            </a:r>
            <a:r>
              <a:rPr sz="2400" b="1" spc="-18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test</a:t>
            </a:r>
            <a:r>
              <a:rPr sz="2400" b="1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example,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new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screening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less  </a:t>
            </a:r>
            <a:r>
              <a:rPr sz="2400" spc="-85" dirty="0">
                <a:latin typeface="Arial"/>
                <a:cs typeface="Arial"/>
              </a:rPr>
              <a:t>expensive </a:t>
            </a:r>
            <a:r>
              <a:rPr sz="2400" spc="-40" dirty="0">
                <a:latin typeface="Arial"/>
                <a:cs typeface="Arial"/>
              </a:rPr>
              <a:t>diagnostic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90" dirty="0">
                <a:latin typeface="Arial"/>
                <a:cs typeface="Arial"/>
              </a:rPr>
              <a:t>Use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table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compare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performance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new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 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gold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standard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2694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85" dirty="0">
                <a:latin typeface="Arial"/>
                <a:cs typeface="Arial"/>
              </a:rPr>
              <a:t>Gold </a:t>
            </a:r>
            <a:r>
              <a:rPr sz="3000" b="0" i="1" spc="-235" dirty="0">
                <a:latin typeface="Arial"/>
                <a:cs typeface="Arial"/>
              </a:rPr>
              <a:t>Standard</a:t>
            </a:r>
            <a:r>
              <a:rPr sz="3000" b="0" i="1" spc="-420" dirty="0">
                <a:latin typeface="Arial"/>
                <a:cs typeface="Arial"/>
              </a:rPr>
              <a:t> </a:t>
            </a:r>
            <a:r>
              <a:rPr sz="3000" b="0" i="1" spc="-345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11</a:t>
            </a:fld>
            <a:endParaRPr spc="-9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19246" y="1720492"/>
          <a:ext cx="4956175" cy="425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255">
                <a:tc>
                  <a:txBody>
                    <a:bodyPr/>
                    <a:lstStyle/>
                    <a:p>
                      <a:pPr algn="r">
                        <a:lnSpc>
                          <a:spcPts val="50"/>
                        </a:lnSpc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Dise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R="104139" algn="ctr">
                        <a:lnSpc>
                          <a:spcPts val="6030"/>
                        </a:lnSpc>
                      </a:pPr>
                      <a:r>
                        <a:rPr sz="5500" b="1" dirty="0">
                          <a:solidFill>
                            <a:srgbClr val="856A93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5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50"/>
                        </a:lnSpc>
                      </a:pPr>
                      <a:r>
                        <a:rPr sz="3200" b="1" spc="-200" dirty="0">
                          <a:latin typeface="Arial"/>
                          <a:cs typeface="Arial"/>
                        </a:rPr>
                        <a:t>ase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6030"/>
                        </a:lnSpc>
                      </a:pPr>
                      <a:r>
                        <a:rPr sz="5500" b="1" dirty="0">
                          <a:solidFill>
                            <a:srgbClr val="856A93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5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904"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50">
                        <a:latin typeface="Times New Roman"/>
                        <a:cs typeface="Times New Roman"/>
                      </a:endParaRPr>
                    </a:p>
                    <a:p>
                      <a:pPr marR="104139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0" b="1" spc="-125" dirty="0">
                          <a:latin typeface="Arial"/>
                          <a:cs typeface="Arial"/>
                        </a:rPr>
                        <a:t>a+c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54305" marR="257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b="1" spc="-55" dirty="0">
                          <a:latin typeface="Arial"/>
                          <a:cs typeface="Arial"/>
                        </a:rPr>
                        <a:t>(All 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people</a:t>
                      </a:r>
                      <a:r>
                        <a:rPr sz="2400" b="1" spc="-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disease)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000" b="1" spc="-20" dirty="0">
                          <a:latin typeface="Arial"/>
                          <a:cs typeface="Arial"/>
                        </a:rPr>
                        <a:t>b+d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62280" marR="4552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b="1" spc="-55" dirty="0">
                          <a:latin typeface="Arial"/>
                          <a:cs typeface="Arial"/>
                        </a:rPr>
                        <a:t>(All</a:t>
                      </a:r>
                      <a:r>
                        <a:rPr sz="2400" b="1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latin typeface="Arial"/>
                          <a:cs typeface="Arial"/>
                        </a:rPr>
                        <a:t>people  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without  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disease)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2445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Disease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12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789004" y="3991449"/>
            <a:ext cx="1600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90" dirty="0">
                <a:latin typeface="Arial"/>
                <a:cs typeface="Arial"/>
              </a:rPr>
              <a:t>New</a:t>
            </a:r>
            <a:r>
              <a:rPr sz="3200" b="1" spc="-310" dirty="0">
                <a:latin typeface="Arial"/>
                <a:cs typeface="Arial"/>
              </a:rPr>
              <a:t> </a:t>
            </a:r>
            <a:r>
              <a:rPr sz="3200" b="1" spc="-7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38353"/>
            <a:ext cx="46424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i="1" spc="-275" dirty="0">
                <a:latin typeface="Arial"/>
                <a:cs typeface="Arial"/>
              </a:rPr>
              <a:t>Comparison </a:t>
            </a:r>
            <a:r>
              <a:rPr sz="3000" i="1" spc="-140" dirty="0">
                <a:latin typeface="Arial"/>
                <a:cs typeface="Arial"/>
              </a:rPr>
              <a:t>of </a:t>
            </a:r>
            <a:r>
              <a:rPr sz="3000" i="1" spc="-355" dirty="0">
                <a:latin typeface="Arial"/>
                <a:cs typeface="Arial"/>
              </a:rPr>
              <a:t>Disease </a:t>
            </a:r>
            <a:r>
              <a:rPr sz="3000" i="1" spc="-260" dirty="0">
                <a:latin typeface="Arial"/>
                <a:cs typeface="Arial"/>
              </a:rPr>
              <a:t>Status:  </a:t>
            </a:r>
            <a:r>
              <a:rPr sz="3000" i="1" spc="-285" dirty="0">
                <a:latin typeface="Arial"/>
                <a:cs typeface="Arial"/>
              </a:rPr>
              <a:t>Gold </a:t>
            </a:r>
            <a:r>
              <a:rPr sz="3000" i="1" spc="-235" dirty="0">
                <a:latin typeface="Arial"/>
                <a:cs typeface="Arial"/>
              </a:rPr>
              <a:t>Standard </a:t>
            </a:r>
            <a:r>
              <a:rPr sz="3000" i="1" spc="-345" dirty="0">
                <a:latin typeface="Arial"/>
                <a:cs typeface="Arial"/>
              </a:rPr>
              <a:t>Test </a:t>
            </a:r>
            <a:r>
              <a:rPr sz="3000" i="1" spc="-215" dirty="0">
                <a:latin typeface="Arial"/>
                <a:cs typeface="Arial"/>
              </a:rPr>
              <a:t>and </a:t>
            </a:r>
            <a:r>
              <a:rPr sz="3000" i="1" spc="-345" dirty="0">
                <a:latin typeface="Arial"/>
                <a:cs typeface="Arial"/>
              </a:rPr>
              <a:t>New</a:t>
            </a:r>
            <a:r>
              <a:rPr sz="3000" i="1" spc="-600" dirty="0">
                <a:latin typeface="Arial"/>
                <a:cs typeface="Arial"/>
              </a:rPr>
              <a:t> </a:t>
            </a:r>
            <a:r>
              <a:rPr sz="3000" i="1" spc="-345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2452" y="1641601"/>
            <a:ext cx="43370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5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5513" y="1641601"/>
            <a:ext cx="4140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5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0025" y="2569547"/>
            <a:ext cx="43370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5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9895" y="4419091"/>
            <a:ext cx="4140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55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9246" y="2549398"/>
          <a:ext cx="4846320" cy="3559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14" dirty="0">
                          <a:latin typeface="Arial"/>
                          <a:cs typeface="Arial"/>
                        </a:rPr>
                        <a:t>(True</a:t>
                      </a:r>
                      <a:r>
                        <a:rPr sz="2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positives)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b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c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d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110" dirty="0">
                          <a:latin typeface="Arial"/>
                          <a:cs typeface="Arial"/>
                        </a:rPr>
                        <a:t>(True</a:t>
                      </a:r>
                      <a:r>
                        <a:rPr sz="2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negatives)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123" y="5504179"/>
            <a:ext cx="594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Sensitivity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fixed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characteristic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33309" y="2954083"/>
            <a:ext cx="6523355" cy="2080260"/>
            <a:chOff x="1333309" y="2954083"/>
            <a:chExt cx="6523355" cy="2080260"/>
          </a:xfrm>
        </p:grpSpPr>
        <p:sp>
          <p:nvSpPr>
            <p:cNvPr id="4" name="object 4"/>
            <p:cNvSpPr/>
            <p:nvPr/>
          </p:nvSpPr>
          <p:spPr>
            <a:xfrm>
              <a:off x="1363980" y="2984753"/>
              <a:ext cx="6492240" cy="2049145"/>
            </a:xfrm>
            <a:custGeom>
              <a:avLst/>
              <a:gdLst/>
              <a:ahLst/>
              <a:cxnLst/>
              <a:rect l="l" t="t" r="r" b="b"/>
              <a:pathLst>
                <a:path w="6492240" h="2049145">
                  <a:moveTo>
                    <a:pt x="6492240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0" y="2049018"/>
                  </a:lnTo>
                  <a:lnTo>
                    <a:pt x="6492240" y="2049018"/>
                  </a:lnTo>
                  <a:lnTo>
                    <a:pt x="6492240" y="2023872"/>
                  </a:lnTo>
                  <a:lnTo>
                    <a:pt x="649224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8072" y="2958845"/>
              <a:ext cx="6493510" cy="2049780"/>
            </a:xfrm>
            <a:custGeom>
              <a:avLst/>
              <a:gdLst/>
              <a:ahLst/>
              <a:cxnLst/>
              <a:rect l="l" t="t" r="r" b="b"/>
              <a:pathLst>
                <a:path w="6493509" h="2049779">
                  <a:moveTo>
                    <a:pt x="6493002" y="2049779"/>
                  </a:moveTo>
                  <a:lnTo>
                    <a:pt x="6493002" y="0"/>
                  </a:lnTo>
                  <a:lnTo>
                    <a:pt x="0" y="0"/>
                  </a:lnTo>
                  <a:lnTo>
                    <a:pt x="0" y="2049780"/>
                  </a:lnTo>
                  <a:lnTo>
                    <a:pt x="6493002" y="2049779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2958845"/>
              <a:ext cx="6493510" cy="2049780"/>
            </a:xfrm>
            <a:custGeom>
              <a:avLst/>
              <a:gdLst/>
              <a:ahLst/>
              <a:cxnLst/>
              <a:rect l="l" t="t" r="r" b="b"/>
              <a:pathLst>
                <a:path w="6493509" h="2049779">
                  <a:moveTo>
                    <a:pt x="0" y="0"/>
                  </a:moveTo>
                  <a:lnTo>
                    <a:pt x="0" y="2049780"/>
                  </a:lnTo>
                  <a:lnTo>
                    <a:pt x="6493002" y="2049779"/>
                  </a:lnTo>
                  <a:lnTo>
                    <a:pt x="6493002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1423" y="1549400"/>
            <a:ext cx="8119109" cy="300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015" marR="17780" indent="-349250" algn="just">
              <a:lnSpc>
                <a:spcPct val="997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74650" algn="l"/>
              </a:tabLst>
            </a:pPr>
            <a:r>
              <a:rPr sz="2400" b="1" spc="-70" dirty="0">
                <a:solidFill>
                  <a:srgbClr val="7A1A24"/>
                </a:solidFill>
                <a:latin typeface="Arial"/>
                <a:cs typeface="Arial"/>
              </a:rPr>
              <a:t>Sensitivity</a:t>
            </a:r>
            <a:r>
              <a:rPr sz="2400" b="1" spc="-16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ability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correctly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those 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(a)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all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with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  </a:t>
            </a:r>
            <a:r>
              <a:rPr sz="2400" spc="-105" dirty="0">
                <a:latin typeface="Arial"/>
                <a:cs typeface="Arial"/>
              </a:rPr>
              <a:t>(a+c)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L="74295" algn="ctr">
              <a:lnSpc>
                <a:spcPct val="100000"/>
              </a:lnSpc>
              <a:spcBef>
                <a:spcPts val="5"/>
              </a:spcBef>
              <a:tabLst>
                <a:tab pos="2141855" algn="l"/>
              </a:tabLst>
            </a:pPr>
            <a:r>
              <a:rPr sz="3600" spc="-60" baseline="-33564" dirty="0">
                <a:latin typeface="Arial"/>
                <a:cs typeface="Arial"/>
              </a:rPr>
              <a:t>sensitivity</a:t>
            </a:r>
            <a:r>
              <a:rPr sz="3600" spc="-359" baseline="-33564" dirty="0">
                <a:latin typeface="Arial"/>
                <a:cs typeface="Arial"/>
              </a:rPr>
              <a:t> </a:t>
            </a:r>
            <a:r>
              <a:rPr sz="3600" baseline="-33564" dirty="0">
                <a:latin typeface="Symbol"/>
                <a:cs typeface="Symbol"/>
              </a:rPr>
              <a:t></a:t>
            </a:r>
            <a:r>
              <a:rPr sz="3600" baseline="-33564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	</a:t>
            </a:r>
            <a:r>
              <a:rPr sz="3600" baseline="-33564" dirty="0">
                <a:latin typeface="Symbol"/>
                <a:cs typeface="Symbol"/>
              </a:rPr>
              <a:t></a:t>
            </a:r>
            <a:r>
              <a:rPr sz="3600" spc="-142" baseline="-33564" dirty="0"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truepositives</a:t>
            </a:r>
            <a:endParaRPr sz="2400">
              <a:latin typeface="Arial"/>
              <a:cs typeface="Arial"/>
            </a:endParaRPr>
          </a:p>
          <a:p>
            <a:pPr marL="1351280" algn="ctr">
              <a:lnSpc>
                <a:spcPct val="100000"/>
              </a:lnSpc>
              <a:spcBef>
                <a:spcPts val="405"/>
              </a:spcBef>
              <a:tabLst>
                <a:tab pos="2429510" algn="l"/>
              </a:tabLst>
            </a:pPr>
            <a:r>
              <a:rPr sz="2400" spc="60" dirty="0">
                <a:latin typeface="Arial"/>
                <a:cs typeface="Arial"/>
              </a:rPr>
              <a:t>a</a:t>
            </a:r>
            <a:r>
              <a:rPr sz="2400" spc="60" dirty="0">
                <a:latin typeface="Symbol"/>
                <a:cs typeface="Symbol"/>
              </a:rPr>
              <a:t></a:t>
            </a:r>
            <a:r>
              <a:rPr sz="2400" spc="60" dirty="0">
                <a:latin typeface="Arial"/>
                <a:cs typeface="Arial"/>
              </a:rPr>
              <a:t>c	</a:t>
            </a:r>
            <a:r>
              <a:rPr sz="2400" spc="-80" dirty="0">
                <a:latin typeface="Arial"/>
                <a:cs typeface="Arial"/>
              </a:rPr>
              <a:t>disease</a:t>
            </a:r>
            <a:r>
              <a:rPr sz="2400" spc="-80" dirty="0">
                <a:latin typeface="Symbol"/>
                <a:cs typeface="Symbol"/>
              </a:rPr>
              <a:t></a:t>
            </a:r>
            <a:endParaRPr sz="2400">
              <a:latin typeface="Symbol"/>
              <a:cs typeface="Symbol"/>
            </a:endParaRPr>
          </a:p>
          <a:p>
            <a:pPr marR="145415" algn="ctr">
              <a:lnSpc>
                <a:spcPct val="100000"/>
              </a:lnSpc>
              <a:spcBef>
                <a:spcPts val="150"/>
              </a:spcBef>
            </a:pPr>
            <a:r>
              <a:rPr sz="2400" spc="-20" dirty="0">
                <a:latin typeface="Symbol"/>
                <a:cs typeface="Symbol"/>
              </a:rPr>
              <a:t></a:t>
            </a:r>
            <a:r>
              <a:rPr sz="2400" spc="-20" dirty="0">
                <a:latin typeface="Arial"/>
                <a:cs typeface="Arial"/>
              </a:rPr>
              <a:t>Pr(T</a:t>
            </a:r>
            <a:r>
              <a:rPr sz="2400" spc="-20" dirty="0">
                <a:latin typeface="Symbol"/>
                <a:cs typeface="Symbol"/>
              </a:rPr>
              <a:t></a:t>
            </a:r>
            <a:r>
              <a:rPr sz="2400" spc="-20" dirty="0">
                <a:latin typeface="Arial"/>
                <a:cs typeface="Arial"/>
              </a:rPr>
              <a:t>|D</a:t>
            </a:r>
            <a:r>
              <a:rPr sz="2400" spc="-20" dirty="0">
                <a:latin typeface="Symbol"/>
                <a:cs typeface="Symbol"/>
              </a:rPr>
              <a:t></a:t>
            </a:r>
            <a:r>
              <a:rPr sz="2400" spc="-2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13</a:t>
            </a:fld>
            <a:endParaRPr spc="-90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4490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10" dirty="0">
                <a:latin typeface="Arial"/>
                <a:cs typeface="Arial"/>
              </a:rPr>
              <a:t>Sensitivity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123" y="5504117"/>
            <a:ext cx="65157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Specificity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also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fixed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characteristic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437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20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3309" y="3068383"/>
            <a:ext cx="6523355" cy="2080260"/>
            <a:chOff x="1333309" y="3068383"/>
            <a:chExt cx="6523355" cy="2080260"/>
          </a:xfrm>
        </p:grpSpPr>
        <p:sp>
          <p:nvSpPr>
            <p:cNvPr id="5" name="object 5"/>
            <p:cNvSpPr/>
            <p:nvPr/>
          </p:nvSpPr>
          <p:spPr>
            <a:xfrm>
              <a:off x="1363980" y="3099053"/>
              <a:ext cx="6492240" cy="2049145"/>
            </a:xfrm>
            <a:custGeom>
              <a:avLst/>
              <a:gdLst/>
              <a:ahLst/>
              <a:cxnLst/>
              <a:rect l="l" t="t" r="r" b="b"/>
              <a:pathLst>
                <a:path w="6492240" h="2049145">
                  <a:moveTo>
                    <a:pt x="6492240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0" y="2049018"/>
                  </a:lnTo>
                  <a:lnTo>
                    <a:pt x="6492240" y="2049018"/>
                  </a:lnTo>
                  <a:lnTo>
                    <a:pt x="6492240" y="2023872"/>
                  </a:lnTo>
                  <a:lnTo>
                    <a:pt x="649224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3073145"/>
              <a:ext cx="6493510" cy="2049780"/>
            </a:xfrm>
            <a:custGeom>
              <a:avLst/>
              <a:gdLst/>
              <a:ahLst/>
              <a:cxnLst/>
              <a:rect l="l" t="t" r="r" b="b"/>
              <a:pathLst>
                <a:path w="6493509" h="2049779">
                  <a:moveTo>
                    <a:pt x="6493002" y="2049779"/>
                  </a:moveTo>
                  <a:lnTo>
                    <a:pt x="6493002" y="0"/>
                  </a:lnTo>
                  <a:lnTo>
                    <a:pt x="0" y="0"/>
                  </a:lnTo>
                  <a:lnTo>
                    <a:pt x="0" y="2049780"/>
                  </a:lnTo>
                  <a:lnTo>
                    <a:pt x="6493002" y="2049779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8072" y="3073145"/>
              <a:ext cx="6493510" cy="2049780"/>
            </a:xfrm>
            <a:custGeom>
              <a:avLst/>
              <a:gdLst/>
              <a:ahLst/>
              <a:cxnLst/>
              <a:rect l="l" t="t" r="r" b="b"/>
              <a:pathLst>
                <a:path w="6493509" h="2049779">
                  <a:moveTo>
                    <a:pt x="0" y="0"/>
                  </a:moveTo>
                  <a:lnTo>
                    <a:pt x="0" y="2049780"/>
                  </a:lnTo>
                  <a:lnTo>
                    <a:pt x="6493002" y="2049779"/>
                  </a:lnTo>
                  <a:lnTo>
                    <a:pt x="6493002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1423" y="1549337"/>
            <a:ext cx="8160384" cy="30619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4015" marR="17780" indent="-349250" algn="just">
              <a:lnSpc>
                <a:spcPct val="99700"/>
              </a:lnSpc>
              <a:spcBef>
                <a:spcPts val="11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74650" algn="l"/>
              </a:tabLst>
            </a:pP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Specificity</a:t>
            </a:r>
            <a:r>
              <a:rPr sz="2400" b="1" spc="-16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correctly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those 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not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(d)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all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free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 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(b+d)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  <a:tabLst>
                <a:tab pos="1744980" algn="l"/>
                <a:tab pos="2122170" algn="l"/>
              </a:tabLst>
            </a:pPr>
            <a:r>
              <a:rPr sz="3375" spc="-60" baseline="-34567" dirty="0">
                <a:latin typeface="Arial"/>
                <a:cs typeface="Arial"/>
              </a:rPr>
              <a:t>sensitivity</a:t>
            </a:r>
            <a:r>
              <a:rPr sz="3375" spc="-179" baseline="-34567" dirty="0">
                <a:latin typeface="Arial"/>
                <a:cs typeface="Arial"/>
              </a:rPr>
              <a:t> </a:t>
            </a:r>
            <a:r>
              <a:rPr sz="3375" spc="-7" baseline="-34567" dirty="0">
                <a:latin typeface="Symbol"/>
                <a:cs typeface="Symbol"/>
              </a:rPr>
              <a:t></a:t>
            </a:r>
            <a:r>
              <a:rPr sz="225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2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	</a:t>
            </a:r>
            <a:r>
              <a:rPr sz="3375" spc="-7" baseline="-34567" dirty="0">
                <a:latin typeface="Symbol"/>
                <a:cs typeface="Symbol"/>
              </a:rPr>
              <a:t></a:t>
            </a:r>
            <a:r>
              <a:rPr sz="3375" spc="-7" baseline="-34567" dirty="0">
                <a:latin typeface="Times New Roman"/>
                <a:cs typeface="Times New Roman"/>
              </a:rPr>
              <a:t> </a:t>
            </a:r>
            <a:r>
              <a:rPr sz="225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</a:t>
            </a:r>
            <a:r>
              <a:rPr sz="225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5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negatives</a:t>
            </a:r>
            <a:endParaRPr sz="2250">
              <a:latin typeface="Arial"/>
              <a:cs typeface="Arial"/>
            </a:endParaRPr>
          </a:p>
          <a:p>
            <a:pPr marL="1213485" algn="ctr">
              <a:lnSpc>
                <a:spcPct val="100000"/>
              </a:lnSpc>
              <a:spcBef>
                <a:spcPts val="409"/>
              </a:spcBef>
              <a:tabLst>
                <a:tab pos="2451100" algn="l"/>
              </a:tabLst>
            </a:pPr>
            <a:r>
              <a:rPr sz="2250" spc="20" dirty="0">
                <a:latin typeface="Arial"/>
                <a:cs typeface="Arial"/>
              </a:rPr>
              <a:t>b</a:t>
            </a:r>
            <a:r>
              <a:rPr sz="2250" spc="-225" dirty="0">
                <a:latin typeface="Arial"/>
                <a:cs typeface="Arial"/>
              </a:rPr>
              <a:t> </a:t>
            </a:r>
            <a:r>
              <a:rPr sz="2250" spc="-5" dirty="0">
                <a:latin typeface="Symbol"/>
                <a:cs typeface="Symbol"/>
              </a:rPr>
              <a:t></a:t>
            </a:r>
            <a:r>
              <a:rPr sz="2250" spc="-2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Arial"/>
                <a:cs typeface="Arial"/>
              </a:rPr>
              <a:t>d	</a:t>
            </a:r>
            <a:r>
              <a:rPr sz="2250" spc="-125" dirty="0">
                <a:latin typeface="Arial"/>
                <a:cs typeface="Arial"/>
              </a:rPr>
              <a:t>disease</a:t>
            </a:r>
            <a:r>
              <a:rPr sz="2250" spc="-155" dirty="0">
                <a:latin typeface="Arial"/>
                <a:cs typeface="Arial"/>
              </a:rPr>
              <a:t> </a:t>
            </a:r>
            <a:r>
              <a:rPr sz="2250" spc="-5" dirty="0">
                <a:latin typeface="Symbol"/>
                <a:cs typeface="Symbol"/>
              </a:rPr>
              <a:t></a:t>
            </a:r>
            <a:endParaRPr sz="2250">
              <a:latin typeface="Symbol"/>
              <a:cs typeface="Symbol"/>
            </a:endParaRPr>
          </a:p>
          <a:p>
            <a:pPr marR="12065" algn="ctr">
              <a:lnSpc>
                <a:spcPct val="100000"/>
              </a:lnSpc>
              <a:spcBef>
                <a:spcPts val="105"/>
              </a:spcBef>
            </a:pPr>
            <a:r>
              <a:rPr sz="2250" spc="-5" dirty="0">
                <a:latin typeface="Symbol"/>
                <a:cs typeface="Symbol"/>
              </a:rPr>
              <a:t></a:t>
            </a:r>
            <a:r>
              <a:rPr sz="2250" spc="-5" dirty="0">
                <a:latin typeface="Times New Roman"/>
                <a:cs typeface="Times New Roman"/>
              </a:rPr>
              <a:t> </a:t>
            </a:r>
            <a:r>
              <a:rPr sz="2250" spc="-125" dirty="0">
                <a:latin typeface="Arial"/>
                <a:cs typeface="Arial"/>
              </a:rPr>
              <a:t>Pr(T</a:t>
            </a:r>
            <a:r>
              <a:rPr sz="2250" spc="-125" dirty="0">
                <a:latin typeface="Symbol"/>
                <a:cs typeface="Symbol"/>
              </a:rPr>
              <a:t></a:t>
            </a:r>
            <a:r>
              <a:rPr sz="2250" spc="-125" dirty="0">
                <a:latin typeface="Times New Roman"/>
                <a:cs typeface="Times New Roman"/>
              </a:rPr>
              <a:t> </a:t>
            </a:r>
            <a:r>
              <a:rPr sz="2250" spc="-50" dirty="0">
                <a:latin typeface="Arial"/>
                <a:cs typeface="Arial"/>
              </a:rPr>
              <a:t>|</a:t>
            </a:r>
            <a:r>
              <a:rPr sz="2250" spc="-420" dirty="0">
                <a:latin typeface="Arial"/>
                <a:cs typeface="Arial"/>
              </a:rPr>
              <a:t> </a:t>
            </a:r>
            <a:r>
              <a:rPr sz="2250" spc="-35" dirty="0">
                <a:latin typeface="Arial"/>
                <a:cs typeface="Arial"/>
              </a:rPr>
              <a:t>D</a:t>
            </a:r>
            <a:r>
              <a:rPr sz="2250" spc="-35" dirty="0">
                <a:latin typeface="Symbol"/>
                <a:cs typeface="Symbol"/>
              </a:rPr>
              <a:t></a:t>
            </a:r>
            <a:r>
              <a:rPr sz="2250" spc="-35" dirty="0">
                <a:latin typeface="Arial"/>
                <a:cs typeface="Arial"/>
              </a:rPr>
              <a:t>)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14</a:t>
            </a:fld>
            <a:endParaRPr spc="-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75543" y="4194409"/>
          <a:ext cx="6990079" cy="2219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910">
                <a:tc rowSpan="2">
                  <a:txBody>
                    <a:bodyPr/>
                    <a:lstStyle/>
                    <a:p>
                      <a:pPr marL="528955" marR="381000" indent="-140335">
                        <a:lnSpc>
                          <a:spcPct val="101699"/>
                        </a:lnSpc>
                        <a:spcBef>
                          <a:spcPts val="10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ning 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True 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900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15</a:t>
            </a:fld>
            <a:endParaRPr spc="-9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7038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204" dirty="0">
                <a:latin typeface="Arial"/>
                <a:cs typeface="Arial"/>
              </a:rPr>
              <a:t>Applying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Concept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15" dirty="0">
                <a:latin typeface="Arial"/>
                <a:cs typeface="Arial"/>
              </a:rPr>
              <a:t>Sensitivity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a 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1510550"/>
            <a:ext cx="7814309" cy="2406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Assume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population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25" dirty="0">
                <a:latin typeface="Arial"/>
                <a:cs typeface="Arial"/>
              </a:rPr>
              <a:t>1,000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10" dirty="0">
                <a:latin typeface="Arial"/>
                <a:cs typeface="Arial"/>
              </a:rPr>
              <a:t>100 </a:t>
            </a:r>
            <a:r>
              <a:rPr sz="2400" spc="-95" dirty="0">
                <a:latin typeface="Arial"/>
                <a:cs typeface="Arial"/>
              </a:rPr>
              <a:t>have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10" dirty="0">
                <a:latin typeface="Arial"/>
                <a:cs typeface="Arial"/>
              </a:rPr>
              <a:t>900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not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have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screening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100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people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with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screening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appears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219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00" dirty="0">
                <a:latin typeface="Arial"/>
                <a:cs typeface="Arial"/>
              </a:rPr>
              <a:t>Calculating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00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8544" y="2143505"/>
            <a:ext cx="3489960" cy="418465"/>
          </a:xfrm>
          <a:custGeom>
            <a:avLst/>
            <a:gdLst/>
            <a:ahLst/>
            <a:cxnLst/>
            <a:rect l="l" t="t" r="r" b="b"/>
            <a:pathLst>
              <a:path w="3489960" h="418464">
                <a:moveTo>
                  <a:pt x="3489959" y="418338"/>
                </a:moveTo>
                <a:lnTo>
                  <a:pt x="3489959" y="0"/>
                </a:lnTo>
                <a:lnTo>
                  <a:pt x="0" y="0"/>
                </a:lnTo>
                <a:lnTo>
                  <a:pt x="0" y="418338"/>
                </a:lnTo>
                <a:lnTo>
                  <a:pt x="3489959" y="418338"/>
                </a:lnTo>
                <a:close/>
              </a:path>
            </a:pathLst>
          </a:custGeom>
          <a:solidFill>
            <a:srgbClr val="709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7001" y="2188673"/>
            <a:ext cx="327596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True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Characteristics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0008" y="2136901"/>
            <a:ext cx="6987540" cy="848360"/>
            <a:chOff x="1080008" y="2136901"/>
            <a:chExt cx="6987540" cy="848360"/>
          </a:xfrm>
        </p:grpSpPr>
        <p:sp>
          <p:nvSpPr>
            <p:cNvPr id="6" name="object 6"/>
            <p:cNvSpPr/>
            <p:nvPr/>
          </p:nvSpPr>
          <p:spPr>
            <a:xfrm>
              <a:off x="1081278" y="2138171"/>
              <a:ext cx="1743075" cy="5715"/>
            </a:xfrm>
            <a:custGeom>
              <a:avLst/>
              <a:gdLst/>
              <a:ahLst/>
              <a:cxnLst/>
              <a:rect l="l" t="t" r="r" b="b"/>
              <a:pathLst>
                <a:path w="1743075" h="5714">
                  <a:moveTo>
                    <a:pt x="1742694" y="5333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1742694" y="53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1278" y="2138171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8543" y="2138171"/>
              <a:ext cx="3489960" cy="5715"/>
            </a:xfrm>
            <a:custGeom>
              <a:avLst/>
              <a:gdLst/>
              <a:ahLst/>
              <a:cxnLst/>
              <a:rect l="l" t="t" r="r" b="b"/>
              <a:pathLst>
                <a:path w="3489960" h="5714">
                  <a:moveTo>
                    <a:pt x="3489959" y="5333"/>
                  </a:moveTo>
                  <a:lnTo>
                    <a:pt x="3489959" y="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3489959" y="53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8543" y="2138171"/>
              <a:ext cx="3489960" cy="0"/>
            </a:xfrm>
            <a:custGeom>
              <a:avLst/>
              <a:gdLst/>
              <a:ahLst/>
              <a:cxnLst/>
              <a:rect l="l" t="t" r="r" b="b"/>
              <a:pathLst>
                <a:path w="3489960">
                  <a:moveTo>
                    <a:pt x="0" y="0"/>
                  </a:moveTo>
                  <a:lnTo>
                    <a:pt x="348996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3075" y="2138171"/>
              <a:ext cx="1743075" cy="5715"/>
            </a:xfrm>
            <a:custGeom>
              <a:avLst/>
              <a:gdLst/>
              <a:ahLst/>
              <a:cxnLst/>
              <a:rect l="l" t="t" r="r" b="b"/>
              <a:pathLst>
                <a:path w="1743075" h="5714">
                  <a:moveTo>
                    <a:pt x="1742694" y="5333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1742694" y="53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3075" y="2138171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1278" y="2143505"/>
              <a:ext cx="1743075" cy="841375"/>
            </a:xfrm>
            <a:custGeom>
              <a:avLst/>
              <a:gdLst/>
              <a:ahLst/>
              <a:cxnLst/>
              <a:rect l="l" t="t" r="r" b="b"/>
              <a:pathLst>
                <a:path w="1743075" h="841375">
                  <a:moveTo>
                    <a:pt x="1742694" y="841248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841248"/>
                  </a:lnTo>
                  <a:lnTo>
                    <a:pt x="1742694" y="841248"/>
                  </a:lnTo>
                  <a:close/>
                </a:path>
              </a:pathLst>
            </a:custGeom>
            <a:solidFill>
              <a:srgbClr val="709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54911" y="2258015"/>
            <a:ext cx="995044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544" y="2143505"/>
            <a:ext cx="5237480" cy="841375"/>
          </a:xfrm>
          <a:custGeom>
            <a:avLst/>
            <a:gdLst/>
            <a:ahLst/>
            <a:cxnLst/>
            <a:rect l="l" t="t" r="r" b="b"/>
            <a:pathLst>
              <a:path w="5237480" h="841375">
                <a:moveTo>
                  <a:pt x="1742694" y="422910"/>
                </a:moveTo>
                <a:lnTo>
                  <a:pt x="0" y="422910"/>
                </a:lnTo>
                <a:lnTo>
                  <a:pt x="0" y="841248"/>
                </a:lnTo>
                <a:lnTo>
                  <a:pt x="1742694" y="841248"/>
                </a:lnTo>
                <a:lnTo>
                  <a:pt x="1742694" y="422910"/>
                </a:lnTo>
                <a:close/>
              </a:path>
              <a:path w="5237480" h="841375">
                <a:moveTo>
                  <a:pt x="3489960" y="422910"/>
                </a:moveTo>
                <a:lnTo>
                  <a:pt x="1747266" y="422910"/>
                </a:lnTo>
                <a:lnTo>
                  <a:pt x="1747266" y="841248"/>
                </a:lnTo>
                <a:lnTo>
                  <a:pt x="3489960" y="841248"/>
                </a:lnTo>
                <a:lnTo>
                  <a:pt x="3489960" y="422910"/>
                </a:lnTo>
                <a:close/>
              </a:path>
              <a:path w="5237480" h="841375">
                <a:moveTo>
                  <a:pt x="5237226" y="0"/>
                </a:moveTo>
                <a:lnTo>
                  <a:pt x="3494532" y="0"/>
                </a:lnTo>
                <a:lnTo>
                  <a:pt x="3494532" y="841248"/>
                </a:lnTo>
                <a:lnTo>
                  <a:pt x="5237226" y="841248"/>
                </a:lnTo>
                <a:lnTo>
                  <a:pt x="5237226" y="0"/>
                </a:lnTo>
                <a:close/>
              </a:path>
            </a:pathLst>
          </a:custGeom>
          <a:solidFill>
            <a:srgbClr val="709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7502" y="2397461"/>
            <a:ext cx="51244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74166" y="2559304"/>
            <a:ext cx="6993255" cy="855980"/>
            <a:chOff x="1074166" y="2559304"/>
            <a:chExt cx="6993255" cy="855980"/>
          </a:xfrm>
        </p:grpSpPr>
        <p:sp>
          <p:nvSpPr>
            <p:cNvPr id="17" name="object 17"/>
            <p:cNvSpPr/>
            <p:nvPr/>
          </p:nvSpPr>
          <p:spPr>
            <a:xfrm>
              <a:off x="1075543" y="2564130"/>
              <a:ext cx="2540" cy="422909"/>
            </a:xfrm>
            <a:custGeom>
              <a:avLst/>
              <a:gdLst/>
              <a:ahLst/>
              <a:cxnLst/>
              <a:rect l="l" t="t" r="r" b="b"/>
              <a:pathLst>
                <a:path w="2540" h="422910">
                  <a:moveTo>
                    <a:pt x="0" y="0"/>
                  </a:moveTo>
                  <a:lnTo>
                    <a:pt x="2324" y="0"/>
                  </a:lnTo>
                </a:path>
                <a:path w="2540" h="422910">
                  <a:moveTo>
                    <a:pt x="0" y="422909"/>
                  </a:moveTo>
                  <a:lnTo>
                    <a:pt x="2324" y="422909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1278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278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8544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8544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1237" y="298475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5810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5810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8504" y="298475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23075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23075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1237" y="3407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28544" y="3407663"/>
              <a:ext cx="3489960" cy="5080"/>
            </a:xfrm>
            <a:custGeom>
              <a:avLst/>
              <a:gdLst/>
              <a:ahLst/>
              <a:cxnLst/>
              <a:rect l="l" t="t" r="r" b="b"/>
              <a:pathLst>
                <a:path w="3489960" h="5079">
                  <a:moveTo>
                    <a:pt x="174269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lnTo>
                    <a:pt x="1742694" y="0"/>
                  </a:lnTo>
                  <a:close/>
                </a:path>
                <a:path w="3489960" h="5079">
                  <a:moveTo>
                    <a:pt x="3489960" y="0"/>
                  </a:moveTo>
                  <a:lnTo>
                    <a:pt x="1747266" y="0"/>
                  </a:lnTo>
                  <a:lnTo>
                    <a:pt x="1747266" y="4572"/>
                  </a:lnTo>
                  <a:lnTo>
                    <a:pt x="3489960" y="4572"/>
                  </a:lnTo>
                  <a:lnTo>
                    <a:pt x="348996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28544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6706" y="3407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1278" y="340766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1278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5810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18504" y="3407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23075" y="340766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23075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28544" y="256184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28544" y="256184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5810" y="256184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5810" y="256184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18504" y="25618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440433" y="2588445"/>
          <a:ext cx="6047740" cy="166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13">
                <a:tc>
                  <a:txBody>
                    <a:bodyPr/>
                    <a:lstStyle/>
                    <a:p>
                      <a:pPr marL="167005">
                        <a:lnSpc>
                          <a:spcPts val="1885"/>
                        </a:lnSpc>
                      </a:pP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7975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8039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900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8166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4" name="object 44"/>
          <p:cNvGrpSpPr/>
          <p:nvPr/>
        </p:nvGrpSpPr>
        <p:grpSpPr>
          <a:xfrm>
            <a:off x="1075436" y="2137009"/>
            <a:ext cx="6995159" cy="2123440"/>
            <a:chOff x="1075436" y="2137009"/>
            <a:chExt cx="6995159" cy="2123440"/>
          </a:xfrm>
        </p:grpSpPr>
        <p:sp>
          <p:nvSpPr>
            <p:cNvPr id="45" name="object 45"/>
            <p:cNvSpPr/>
            <p:nvPr/>
          </p:nvSpPr>
          <p:spPr>
            <a:xfrm>
              <a:off x="4575809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5809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28543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28543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81277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277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3076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23076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5543" y="2137009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8"/>
                  </a:lnTo>
                  <a:lnTo>
                    <a:pt x="5734" y="2121808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6706" y="3830574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1277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81277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22809" y="2137009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8"/>
                  </a:lnTo>
                  <a:lnTo>
                    <a:pt x="5734" y="2121808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3971" y="2143506"/>
              <a:ext cx="0" cy="2115820"/>
            </a:xfrm>
            <a:custGeom>
              <a:avLst/>
              <a:gdLst/>
              <a:ahLst/>
              <a:cxnLst/>
              <a:rect l="l" t="t" r="r" b="b"/>
              <a:pathLst>
                <a:path h="2115820">
                  <a:moveTo>
                    <a:pt x="0" y="0"/>
                  </a:moveTo>
                  <a:lnTo>
                    <a:pt x="0" y="211531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28543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28543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70075" y="2560681"/>
              <a:ext cx="6350" cy="1698625"/>
            </a:xfrm>
            <a:custGeom>
              <a:avLst/>
              <a:gdLst/>
              <a:ahLst/>
              <a:cxnLst/>
              <a:rect l="l" t="t" r="r" b="b"/>
              <a:pathLst>
                <a:path w="6350" h="1698625">
                  <a:moveTo>
                    <a:pt x="0" y="0"/>
                  </a:moveTo>
                  <a:lnTo>
                    <a:pt x="0" y="1698136"/>
                  </a:lnTo>
                  <a:lnTo>
                    <a:pt x="5734" y="1698136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71237" y="3830573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75809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75809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7342" y="2137010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7"/>
                  </a:lnTo>
                  <a:lnTo>
                    <a:pt x="5734" y="2121807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18504" y="3830573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23076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23076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64608" y="2137009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8"/>
                  </a:lnTo>
                  <a:lnTo>
                    <a:pt x="5734" y="2121808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65771" y="2143506"/>
              <a:ext cx="0" cy="2115820"/>
            </a:xfrm>
            <a:custGeom>
              <a:avLst/>
              <a:gdLst/>
              <a:ahLst/>
              <a:cxnLst/>
              <a:rect l="l" t="t" r="r" b="b"/>
              <a:pathLst>
                <a:path h="2115820">
                  <a:moveTo>
                    <a:pt x="0" y="0"/>
                  </a:moveTo>
                  <a:lnTo>
                    <a:pt x="0" y="211531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803902" y="4515041"/>
            <a:ext cx="3647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2D1E69"/>
                </a:solidFill>
                <a:latin typeface="Arial"/>
                <a:cs typeface="Arial"/>
              </a:rPr>
              <a:t>Specificity</a:t>
            </a:r>
            <a:r>
              <a:rPr sz="2400" b="1" spc="-175" dirty="0">
                <a:solidFill>
                  <a:srgbClr val="2D1E69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800/900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89%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832354" y="2908045"/>
            <a:ext cx="4479290" cy="2712085"/>
            <a:chOff x="2832354" y="2908045"/>
            <a:chExt cx="4479290" cy="2712085"/>
          </a:xfrm>
        </p:grpSpPr>
        <p:sp>
          <p:nvSpPr>
            <p:cNvPr id="73" name="object 73"/>
            <p:cNvSpPr/>
            <p:nvPr/>
          </p:nvSpPr>
          <p:spPr>
            <a:xfrm>
              <a:off x="5219700" y="3365753"/>
              <a:ext cx="470534" cy="482600"/>
            </a:xfrm>
            <a:custGeom>
              <a:avLst/>
              <a:gdLst/>
              <a:ahLst/>
              <a:cxnLst/>
              <a:rect l="l" t="t" r="r" b="b"/>
              <a:pathLst>
                <a:path w="470535" h="482600">
                  <a:moveTo>
                    <a:pt x="234696" y="0"/>
                  </a:moveTo>
                  <a:lnTo>
                    <a:pt x="187419" y="4877"/>
                  </a:lnTo>
                  <a:lnTo>
                    <a:pt x="143375" y="18871"/>
                  </a:lnTo>
                  <a:lnTo>
                    <a:pt x="103509" y="41027"/>
                  </a:lnTo>
                  <a:lnTo>
                    <a:pt x="68770" y="70389"/>
                  </a:lnTo>
                  <a:lnTo>
                    <a:pt x="40103" y="106002"/>
                  </a:lnTo>
                  <a:lnTo>
                    <a:pt x="18454" y="146911"/>
                  </a:lnTo>
                  <a:lnTo>
                    <a:pt x="4771" y="192159"/>
                  </a:lnTo>
                  <a:lnTo>
                    <a:pt x="0" y="240792"/>
                  </a:lnTo>
                  <a:lnTo>
                    <a:pt x="4771" y="289457"/>
                  </a:lnTo>
                  <a:lnTo>
                    <a:pt x="18454" y="334791"/>
                  </a:lnTo>
                  <a:lnTo>
                    <a:pt x="40103" y="375822"/>
                  </a:lnTo>
                  <a:lnTo>
                    <a:pt x="68770" y="411575"/>
                  </a:lnTo>
                  <a:lnTo>
                    <a:pt x="103509" y="441077"/>
                  </a:lnTo>
                  <a:lnTo>
                    <a:pt x="143375" y="463355"/>
                  </a:lnTo>
                  <a:lnTo>
                    <a:pt x="187419" y="477436"/>
                  </a:lnTo>
                  <a:lnTo>
                    <a:pt x="234696" y="482345"/>
                  </a:lnTo>
                  <a:lnTo>
                    <a:pt x="282224" y="477436"/>
                  </a:lnTo>
                  <a:lnTo>
                    <a:pt x="326457" y="463355"/>
                  </a:lnTo>
                  <a:lnTo>
                    <a:pt x="366458" y="441077"/>
                  </a:lnTo>
                  <a:lnTo>
                    <a:pt x="401288" y="411575"/>
                  </a:lnTo>
                  <a:lnTo>
                    <a:pt x="430010" y="375822"/>
                  </a:lnTo>
                  <a:lnTo>
                    <a:pt x="451687" y="334791"/>
                  </a:lnTo>
                  <a:lnTo>
                    <a:pt x="465381" y="289457"/>
                  </a:lnTo>
                  <a:lnTo>
                    <a:pt x="470154" y="240792"/>
                  </a:lnTo>
                  <a:lnTo>
                    <a:pt x="465381" y="192159"/>
                  </a:lnTo>
                  <a:lnTo>
                    <a:pt x="451687" y="146911"/>
                  </a:lnTo>
                  <a:lnTo>
                    <a:pt x="430010" y="106002"/>
                  </a:lnTo>
                  <a:lnTo>
                    <a:pt x="401288" y="70389"/>
                  </a:lnTo>
                  <a:lnTo>
                    <a:pt x="366458" y="41027"/>
                  </a:lnTo>
                  <a:lnTo>
                    <a:pt x="326457" y="18871"/>
                  </a:lnTo>
                  <a:lnTo>
                    <a:pt x="282224" y="4877"/>
                  </a:lnTo>
                  <a:lnTo>
                    <a:pt x="234696" y="0"/>
                  </a:lnTo>
                  <a:close/>
                </a:path>
              </a:pathLst>
            </a:custGeom>
            <a:ln w="25400">
              <a:solidFill>
                <a:srgbClr val="2D1E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06746" y="3809999"/>
              <a:ext cx="470534" cy="482600"/>
            </a:xfrm>
            <a:custGeom>
              <a:avLst/>
              <a:gdLst/>
              <a:ahLst/>
              <a:cxnLst/>
              <a:rect l="l" t="t" r="r" b="b"/>
              <a:pathLst>
                <a:path w="470535" h="482600">
                  <a:moveTo>
                    <a:pt x="235458" y="0"/>
                  </a:moveTo>
                  <a:lnTo>
                    <a:pt x="187929" y="4909"/>
                  </a:lnTo>
                  <a:lnTo>
                    <a:pt x="143696" y="18990"/>
                  </a:lnTo>
                  <a:lnTo>
                    <a:pt x="103695" y="41268"/>
                  </a:lnTo>
                  <a:lnTo>
                    <a:pt x="68865" y="70770"/>
                  </a:lnTo>
                  <a:lnTo>
                    <a:pt x="40143" y="106523"/>
                  </a:lnTo>
                  <a:lnTo>
                    <a:pt x="18466" y="147554"/>
                  </a:lnTo>
                  <a:lnTo>
                    <a:pt x="4772" y="192888"/>
                  </a:lnTo>
                  <a:lnTo>
                    <a:pt x="0" y="241554"/>
                  </a:lnTo>
                  <a:lnTo>
                    <a:pt x="4772" y="290186"/>
                  </a:lnTo>
                  <a:lnTo>
                    <a:pt x="18466" y="335434"/>
                  </a:lnTo>
                  <a:lnTo>
                    <a:pt x="40143" y="376343"/>
                  </a:lnTo>
                  <a:lnTo>
                    <a:pt x="68865" y="411956"/>
                  </a:lnTo>
                  <a:lnTo>
                    <a:pt x="103695" y="441318"/>
                  </a:lnTo>
                  <a:lnTo>
                    <a:pt x="143696" y="463474"/>
                  </a:lnTo>
                  <a:lnTo>
                    <a:pt x="187929" y="477468"/>
                  </a:lnTo>
                  <a:lnTo>
                    <a:pt x="235458" y="482345"/>
                  </a:lnTo>
                  <a:lnTo>
                    <a:pt x="282734" y="477468"/>
                  </a:lnTo>
                  <a:lnTo>
                    <a:pt x="326778" y="463474"/>
                  </a:lnTo>
                  <a:lnTo>
                    <a:pt x="366644" y="441318"/>
                  </a:lnTo>
                  <a:lnTo>
                    <a:pt x="401383" y="411956"/>
                  </a:lnTo>
                  <a:lnTo>
                    <a:pt x="430050" y="376343"/>
                  </a:lnTo>
                  <a:lnTo>
                    <a:pt x="451699" y="335434"/>
                  </a:lnTo>
                  <a:lnTo>
                    <a:pt x="465382" y="290186"/>
                  </a:lnTo>
                  <a:lnTo>
                    <a:pt x="470154" y="241554"/>
                  </a:lnTo>
                  <a:lnTo>
                    <a:pt x="465382" y="192888"/>
                  </a:lnTo>
                  <a:lnTo>
                    <a:pt x="451699" y="147554"/>
                  </a:lnTo>
                  <a:lnTo>
                    <a:pt x="430050" y="106523"/>
                  </a:lnTo>
                  <a:lnTo>
                    <a:pt x="401383" y="70770"/>
                  </a:lnTo>
                  <a:lnTo>
                    <a:pt x="366644" y="41268"/>
                  </a:lnTo>
                  <a:lnTo>
                    <a:pt x="326778" y="18990"/>
                  </a:lnTo>
                  <a:lnTo>
                    <a:pt x="282734" y="4909"/>
                  </a:lnTo>
                  <a:lnTo>
                    <a:pt x="235458" y="0"/>
                  </a:lnTo>
                  <a:close/>
                </a:path>
              </a:pathLst>
            </a:custGeom>
            <a:ln w="25400">
              <a:solidFill>
                <a:srgbClr val="2D1E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57850" y="3643883"/>
              <a:ext cx="1653539" cy="1976120"/>
            </a:xfrm>
            <a:custGeom>
              <a:avLst/>
              <a:gdLst/>
              <a:ahLst/>
              <a:cxnLst/>
              <a:rect l="l" t="t" r="r" b="b"/>
              <a:pathLst>
                <a:path w="1653540" h="1976120">
                  <a:moveTo>
                    <a:pt x="908304" y="947166"/>
                  </a:moveTo>
                  <a:lnTo>
                    <a:pt x="883158" y="865632"/>
                  </a:lnTo>
                  <a:lnTo>
                    <a:pt x="864730" y="883297"/>
                  </a:lnTo>
                  <a:lnTo>
                    <a:pt x="29718" y="0"/>
                  </a:lnTo>
                  <a:lnTo>
                    <a:pt x="11430" y="17526"/>
                  </a:lnTo>
                  <a:lnTo>
                    <a:pt x="846442" y="900823"/>
                  </a:lnTo>
                  <a:lnTo>
                    <a:pt x="828294" y="918210"/>
                  </a:lnTo>
                  <a:lnTo>
                    <a:pt x="873252" y="934491"/>
                  </a:lnTo>
                  <a:lnTo>
                    <a:pt x="908304" y="947166"/>
                  </a:lnTo>
                  <a:close/>
                </a:path>
                <a:path w="1653540" h="1976120">
                  <a:moveTo>
                    <a:pt x="1653540" y="1259586"/>
                  </a:moveTo>
                  <a:lnTo>
                    <a:pt x="1612392" y="1184910"/>
                  </a:lnTo>
                  <a:lnTo>
                    <a:pt x="1577340" y="1261872"/>
                  </a:lnTo>
                  <a:lnTo>
                    <a:pt x="1602486" y="1261122"/>
                  </a:lnTo>
                  <a:lnTo>
                    <a:pt x="1602994" y="1261110"/>
                  </a:lnTo>
                  <a:lnTo>
                    <a:pt x="1603248" y="1267206"/>
                  </a:lnTo>
                  <a:lnTo>
                    <a:pt x="1603705" y="1305623"/>
                  </a:lnTo>
                  <a:lnTo>
                    <a:pt x="1607362" y="1454810"/>
                  </a:lnTo>
                  <a:lnTo>
                    <a:pt x="1607489" y="1546694"/>
                  </a:lnTo>
                  <a:lnTo>
                    <a:pt x="1605089" y="1628635"/>
                  </a:lnTo>
                  <a:lnTo>
                    <a:pt x="1600936" y="1686204"/>
                  </a:lnTo>
                  <a:lnTo>
                    <a:pt x="1594345" y="1741512"/>
                  </a:lnTo>
                  <a:lnTo>
                    <a:pt x="1584858" y="1793278"/>
                  </a:lnTo>
                  <a:lnTo>
                    <a:pt x="1572056" y="1840268"/>
                  </a:lnTo>
                  <a:lnTo>
                    <a:pt x="1555470" y="1881238"/>
                  </a:lnTo>
                  <a:lnTo>
                    <a:pt x="1534668" y="1914906"/>
                  </a:lnTo>
                  <a:lnTo>
                    <a:pt x="1508760" y="1937004"/>
                  </a:lnTo>
                  <a:lnTo>
                    <a:pt x="1511046" y="1936242"/>
                  </a:lnTo>
                  <a:lnTo>
                    <a:pt x="1497330" y="1943100"/>
                  </a:lnTo>
                  <a:lnTo>
                    <a:pt x="1480566" y="1948434"/>
                  </a:lnTo>
                  <a:lnTo>
                    <a:pt x="1482852" y="1948434"/>
                  </a:lnTo>
                  <a:lnTo>
                    <a:pt x="1465326" y="1950720"/>
                  </a:lnTo>
                  <a:lnTo>
                    <a:pt x="1448562" y="1950720"/>
                  </a:lnTo>
                  <a:lnTo>
                    <a:pt x="1395450" y="1936724"/>
                  </a:lnTo>
                  <a:lnTo>
                    <a:pt x="1349679" y="1914931"/>
                  </a:lnTo>
                  <a:lnTo>
                    <a:pt x="1303248" y="1886102"/>
                  </a:lnTo>
                  <a:lnTo>
                    <a:pt x="1257338" y="1852536"/>
                  </a:lnTo>
                  <a:lnTo>
                    <a:pt x="1213065" y="1816544"/>
                  </a:lnTo>
                  <a:lnTo>
                    <a:pt x="1171625" y="1780387"/>
                  </a:lnTo>
                  <a:lnTo>
                    <a:pt x="1101852" y="1716786"/>
                  </a:lnTo>
                  <a:lnTo>
                    <a:pt x="1063752" y="1679448"/>
                  </a:lnTo>
                  <a:lnTo>
                    <a:pt x="1024128" y="1639824"/>
                  </a:lnTo>
                  <a:lnTo>
                    <a:pt x="988961" y="1603590"/>
                  </a:lnTo>
                  <a:lnTo>
                    <a:pt x="954024" y="1567065"/>
                  </a:lnTo>
                  <a:lnTo>
                    <a:pt x="919327" y="1530299"/>
                  </a:lnTo>
                  <a:lnTo>
                    <a:pt x="884834" y="1493278"/>
                  </a:lnTo>
                  <a:lnTo>
                    <a:pt x="850544" y="1456042"/>
                  </a:lnTo>
                  <a:lnTo>
                    <a:pt x="816457" y="1418590"/>
                  </a:lnTo>
                  <a:lnTo>
                    <a:pt x="748830" y="1343101"/>
                  </a:lnTo>
                  <a:lnTo>
                    <a:pt x="681863" y="1266913"/>
                  </a:lnTo>
                  <a:lnTo>
                    <a:pt x="582510" y="1151610"/>
                  </a:lnTo>
                  <a:lnTo>
                    <a:pt x="451688" y="996518"/>
                  </a:lnTo>
                  <a:lnTo>
                    <a:pt x="19050" y="472440"/>
                  </a:lnTo>
                  <a:lnTo>
                    <a:pt x="0" y="488442"/>
                  </a:lnTo>
                  <a:lnTo>
                    <a:pt x="205740" y="739902"/>
                  </a:lnTo>
                  <a:lnTo>
                    <a:pt x="498881" y="1092009"/>
                  </a:lnTo>
                  <a:lnTo>
                    <a:pt x="598081" y="1208887"/>
                  </a:lnTo>
                  <a:lnTo>
                    <a:pt x="664857" y="1286256"/>
                  </a:lnTo>
                  <a:lnTo>
                    <a:pt x="732256" y="1363014"/>
                  </a:lnTo>
                  <a:lnTo>
                    <a:pt x="800366" y="1439024"/>
                  </a:lnTo>
                  <a:lnTo>
                    <a:pt x="834707" y="1476692"/>
                  </a:lnTo>
                  <a:lnTo>
                    <a:pt x="869251" y="1514119"/>
                  </a:lnTo>
                  <a:lnTo>
                    <a:pt x="904024" y="1551292"/>
                  </a:lnTo>
                  <a:lnTo>
                    <a:pt x="939012" y="1588173"/>
                  </a:lnTo>
                  <a:lnTo>
                    <a:pt x="974242" y="1624761"/>
                  </a:lnTo>
                  <a:lnTo>
                    <a:pt x="1009726" y="1661033"/>
                  </a:lnTo>
                  <a:lnTo>
                    <a:pt x="1045464" y="1696974"/>
                  </a:lnTo>
                  <a:lnTo>
                    <a:pt x="1084326" y="1735074"/>
                  </a:lnTo>
                  <a:lnTo>
                    <a:pt x="1121664" y="1770126"/>
                  </a:lnTo>
                  <a:lnTo>
                    <a:pt x="1152423" y="1797329"/>
                  </a:lnTo>
                  <a:lnTo>
                    <a:pt x="1187373" y="1827707"/>
                  </a:lnTo>
                  <a:lnTo>
                    <a:pt x="1225613" y="1859445"/>
                  </a:lnTo>
                  <a:lnTo>
                    <a:pt x="1266240" y="1890699"/>
                  </a:lnTo>
                  <a:lnTo>
                    <a:pt x="1308379" y="1919643"/>
                  </a:lnTo>
                  <a:lnTo>
                    <a:pt x="1351114" y="1944446"/>
                  </a:lnTo>
                  <a:lnTo>
                    <a:pt x="1393571" y="1963293"/>
                  </a:lnTo>
                  <a:lnTo>
                    <a:pt x="1434846" y="1974342"/>
                  </a:lnTo>
                  <a:lnTo>
                    <a:pt x="1445514" y="1975866"/>
                  </a:lnTo>
                  <a:lnTo>
                    <a:pt x="1466850" y="1975866"/>
                  </a:lnTo>
                  <a:lnTo>
                    <a:pt x="1468374" y="1975866"/>
                  </a:lnTo>
                  <a:lnTo>
                    <a:pt x="1482852" y="1974062"/>
                  </a:lnTo>
                  <a:lnTo>
                    <a:pt x="1486662" y="1973580"/>
                  </a:lnTo>
                  <a:lnTo>
                    <a:pt x="1487424" y="1972818"/>
                  </a:lnTo>
                  <a:lnTo>
                    <a:pt x="1488948" y="1972818"/>
                  </a:lnTo>
                  <a:lnTo>
                    <a:pt x="1495806" y="1970646"/>
                  </a:lnTo>
                  <a:lnTo>
                    <a:pt x="1505712" y="1967484"/>
                  </a:lnTo>
                  <a:lnTo>
                    <a:pt x="1506474" y="1966722"/>
                  </a:lnTo>
                  <a:lnTo>
                    <a:pt x="1507236" y="1966722"/>
                  </a:lnTo>
                  <a:lnTo>
                    <a:pt x="1511046" y="1964626"/>
                  </a:lnTo>
                  <a:lnTo>
                    <a:pt x="1521714" y="1958759"/>
                  </a:lnTo>
                  <a:lnTo>
                    <a:pt x="1522476" y="1958340"/>
                  </a:lnTo>
                  <a:lnTo>
                    <a:pt x="1523238" y="1958340"/>
                  </a:lnTo>
                  <a:lnTo>
                    <a:pt x="1524000" y="1957578"/>
                  </a:lnTo>
                  <a:lnTo>
                    <a:pt x="1524762" y="1957578"/>
                  </a:lnTo>
                  <a:lnTo>
                    <a:pt x="1538478" y="1946910"/>
                  </a:lnTo>
                  <a:lnTo>
                    <a:pt x="1573491" y="1901875"/>
                  </a:lnTo>
                  <a:lnTo>
                    <a:pt x="1590827" y="1864283"/>
                  </a:lnTo>
                  <a:lnTo>
                    <a:pt x="1604581" y="1820786"/>
                  </a:lnTo>
                  <a:lnTo>
                    <a:pt x="1607858" y="1805724"/>
                  </a:lnTo>
                  <a:lnTo>
                    <a:pt x="1615122" y="1772475"/>
                  </a:lnTo>
                  <a:lnTo>
                    <a:pt x="1622844" y="1720430"/>
                  </a:lnTo>
                  <a:lnTo>
                    <a:pt x="1628127" y="1665782"/>
                  </a:lnTo>
                  <a:lnTo>
                    <a:pt x="1631353" y="1609610"/>
                  </a:lnTo>
                  <a:lnTo>
                    <a:pt x="1632902" y="1553032"/>
                  </a:lnTo>
                  <a:lnTo>
                    <a:pt x="1633156" y="1497139"/>
                  </a:lnTo>
                  <a:lnTo>
                    <a:pt x="1632496" y="1443024"/>
                  </a:lnTo>
                  <a:lnTo>
                    <a:pt x="1628876" y="1302410"/>
                  </a:lnTo>
                  <a:lnTo>
                    <a:pt x="1628394" y="1266444"/>
                  </a:lnTo>
                  <a:lnTo>
                    <a:pt x="1628140" y="1260348"/>
                  </a:lnTo>
                  <a:lnTo>
                    <a:pt x="1653540" y="1259586"/>
                  </a:lnTo>
                  <a:close/>
                </a:path>
              </a:pathLst>
            </a:custGeom>
            <a:solidFill>
              <a:srgbClr val="2D1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54146" y="2920745"/>
              <a:ext cx="470534" cy="483234"/>
            </a:xfrm>
            <a:custGeom>
              <a:avLst/>
              <a:gdLst/>
              <a:ahLst/>
              <a:cxnLst/>
              <a:rect l="l" t="t" r="r" b="b"/>
              <a:pathLst>
                <a:path w="470535" h="483235">
                  <a:moveTo>
                    <a:pt x="235458" y="0"/>
                  </a:moveTo>
                  <a:lnTo>
                    <a:pt x="187929" y="4909"/>
                  </a:lnTo>
                  <a:lnTo>
                    <a:pt x="143696" y="18990"/>
                  </a:lnTo>
                  <a:lnTo>
                    <a:pt x="103695" y="41268"/>
                  </a:lnTo>
                  <a:lnTo>
                    <a:pt x="68865" y="70770"/>
                  </a:lnTo>
                  <a:lnTo>
                    <a:pt x="40143" y="106523"/>
                  </a:lnTo>
                  <a:lnTo>
                    <a:pt x="18466" y="147554"/>
                  </a:lnTo>
                  <a:lnTo>
                    <a:pt x="4772" y="192888"/>
                  </a:lnTo>
                  <a:lnTo>
                    <a:pt x="0" y="241554"/>
                  </a:lnTo>
                  <a:lnTo>
                    <a:pt x="4772" y="290219"/>
                  </a:lnTo>
                  <a:lnTo>
                    <a:pt x="18466" y="335553"/>
                  </a:lnTo>
                  <a:lnTo>
                    <a:pt x="40143" y="376584"/>
                  </a:lnTo>
                  <a:lnTo>
                    <a:pt x="68865" y="412337"/>
                  </a:lnTo>
                  <a:lnTo>
                    <a:pt x="103695" y="441839"/>
                  </a:lnTo>
                  <a:lnTo>
                    <a:pt x="143696" y="464117"/>
                  </a:lnTo>
                  <a:lnTo>
                    <a:pt x="187929" y="478198"/>
                  </a:lnTo>
                  <a:lnTo>
                    <a:pt x="235458" y="483108"/>
                  </a:lnTo>
                  <a:lnTo>
                    <a:pt x="282734" y="478198"/>
                  </a:lnTo>
                  <a:lnTo>
                    <a:pt x="326778" y="464117"/>
                  </a:lnTo>
                  <a:lnTo>
                    <a:pt x="366644" y="441839"/>
                  </a:lnTo>
                  <a:lnTo>
                    <a:pt x="401383" y="412337"/>
                  </a:lnTo>
                  <a:lnTo>
                    <a:pt x="430050" y="376584"/>
                  </a:lnTo>
                  <a:lnTo>
                    <a:pt x="451699" y="335553"/>
                  </a:lnTo>
                  <a:lnTo>
                    <a:pt x="465382" y="290219"/>
                  </a:lnTo>
                  <a:lnTo>
                    <a:pt x="470154" y="241554"/>
                  </a:lnTo>
                  <a:lnTo>
                    <a:pt x="465382" y="192888"/>
                  </a:lnTo>
                  <a:lnTo>
                    <a:pt x="451699" y="147554"/>
                  </a:lnTo>
                  <a:lnTo>
                    <a:pt x="430050" y="106523"/>
                  </a:lnTo>
                  <a:lnTo>
                    <a:pt x="401383" y="70770"/>
                  </a:lnTo>
                  <a:lnTo>
                    <a:pt x="366644" y="41268"/>
                  </a:lnTo>
                  <a:lnTo>
                    <a:pt x="326778" y="18990"/>
                  </a:lnTo>
                  <a:lnTo>
                    <a:pt x="282734" y="4909"/>
                  </a:lnTo>
                  <a:lnTo>
                    <a:pt x="235458" y="0"/>
                  </a:lnTo>
                  <a:close/>
                </a:path>
              </a:pathLst>
            </a:custGeom>
            <a:ln w="254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54146" y="3746753"/>
              <a:ext cx="470534" cy="482600"/>
            </a:xfrm>
            <a:custGeom>
              <a:avLst/>
              <a:gdLst/>
              <a:ahLst/>
              <a:cxnLst/>
              <a:rect l="l" t="t" r="r" b="b"/>
              <a:pathLst>
                <a:path w="470535" h="482600">
                  <a:moveTo>
                    <a:pt x="235458" y="0"/>
                  </a:moveTo>
                  <a:lnTo>
                    <a:pt x="187929" y="4877"/>
                  </a:lnTo>
                  <a:lnTo>
                    <a:pt x="143696" y="18871"/>
                  </a:lnTo>
                  <a:lnTo>
                    <a:pt x="103695" y="41027"/>
                  </a:lnTo>
                  <a:lnTo>
                    <a:pt x="68865" y="70389"/>
                  </a:lnTo>
                  <a:lnTo>
                    <a:pt x="40143" y="106002"/>
                  </a:lnTo>
                  <a:lnTo>
                    <a:pt x="18466" y="146911"/>
                  </a:lnTo>
                  <a:lnTo>
                    <a:pt x="4772" y="192159"/>
                  </a:lnTo>
                  <a:lnTo>
                    <a:pt x="0" y="240792"/>
                  </a:lnTo>
                  <a:lnTo>
                    <a:pt x="4772" y="289457"/>
                  </a:lnTo>
                  <a:lnTo>
                    <a:pt x="18466" y="334791"/>
                  </a:lnTo>
                  <a:lnTo>
                    <a:pt x="40143" y="375822"/>
                  </a:lnTo>
                  <a:lnTo>
                    <a:pt x="68865" y="411575"/>
                  </a:lnTo>
                  <a:lnTo>
                    <a:pt x="103695" y="441077"/>
                  </a:lnTo>
                  <a:lnTo>
                    <a:pt x="143696" y="463355"/>
                  </a:lnTo>
                  <a:lnTo>
                    <a:pt x="187929" y="477436"/>
                  </a:lnTo>
                  <a:lnTo>
                    <a:pt x="235458" y="482345"/>
                  </a:lnTo>
                  <a:lnTo>
                    <a:pt x="282734" y="477436"/>
                  </a:lnTo>
                  <a:lnTo>
                    <a:pt x="326778" y="463355"/>
                  </a:lnTo>
                  <a:lnTo>
                    <a:pt x="366644" y="441077"/>
                  </a:lnTo>
                  <a:lnTo>
                    <a:pt x="401383" y="411575"/>
                  </a:lnTo>
                  <a:lnTo>
                    <a:pt x="430050" y="375822"/>
                  </a:lnTo>
                  <a:lnTo>
                    <a:pt x="451699" y="334791"/>
                  </a:lnTo>
                  <a:lnTo>
                    <a:pt x="465382" y="289457"/>
                  </a:lnTo>
                  <a:lnTo>
                    <a:pt x="470154" y="240792"/>
                  </a:lnTo>
                  <a:lnTo>
                    <a:pt x="465382" y="192159"/>
                  </a:lnTo>
                  <a:lnTo>
                    <a:pt x="451699" y="146911"/>
                  </a:lnTo>
                  <a:lnTo>
                    <a:pt x="430050" y="106002"/>
                  </a:lnTo>
                  <a:lnTo>
                    <a:pt x="401383" y="70389"/>
                  </a:lnTo>
                  <a:lnTo>
                    <a:pt x="366644" y="41027"/>
                  </a:lnTo>
                  <a:lnTo>
                    <a:pt x="326778" y="18871"/>
                  </a:lnTo>
                  <a:lnTo>
                    <a:pt x="282734" y="4877"/>
                  </a:lnTo>
                  <a:lnTo>
                    <a:pt x="235458" y="0"/>
                  </a:lnTo>
                  <a:close/>
                </a:path>
              </a:pathLst>
            </a:custGeom>
            <a:ln w="254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32354" y="3326129"/>
              <a:ext cx="736600" cy="1262380"/>
            </a:xfrm>
            <a:custGeom>
              <a:avLst/>
              <a:gdLst/>
              <a:ahLst/>
              <a:cxnLst/>
              <a:rect l="l" t="t" r="r" b="b"/>
              <a:pathLst>
                <a:path w="736600" h="1262379">
                  <a:moveTo>
                    <a:pt x="713994" y="12192"/>
                  </a:moveTo>
                  <a:lnTo>
                    <a:pt x="691896" y="0"/>
                  </a:lnTo>
                  <a:lnTo>
                    <a:pt x="25984" y="1173276"/>
                  </a:lnTo>
                  <a:lnTo>
                    <a:pt x="3810" y="1160526"/>
                  </a:lnTo>
                  <a:lnTo>
                    <a:pt x="0" y="1245870"/>
                  </a:lnTo>
                  <a:lnTo>
                    <a:pt x="19812" y="1232522"/>
                  </a:lnTo>
                  <a:lnTo>
                    <a:pt x="70104" y="1198626"/>
                  </a:lnTo>
                  <a:lnTo>
                    <a:pt x="48183" y="1186040"/>
                  </a:lnTo>
                  <a:lnTo>
                    <a:pt x="713994" y="12192"/>
                  </a:lnTo>
                  <a:close/>
                </a:path>
                <a:path w="736600" h="1262379">
                  <a:moveTo>
                    <a:pt x="736092" y="872502"/>
                  </a:moveTo>
                  <a:lnTo>
                    <a:pt x="713994" y="860310"/>
                  </a:lnTo>
                  <a:lnTo>
                    <a:pt x="528231" y="1189075"/>
                  </a:lnTo>
                  <a:lnTo>
                    <a:pt x="505968" y="1176540"/>
                  </a:lnTo>
                  <a:lnTo>
                    <a:pt x="501396" y="1261884"/>
                  </a:lnTo>
                  <a:lnTo>
                    <a:pt x="521970" y="1247940"/>
                  </a:lnTo>
                  <a:lnTo>
                    <a:pt x="572262" y="1213878"/>
                  </a:lnTo>
                  <a:lnTo>
                    <a:pt x="550532" y="1201635"/>
                  </a:lnTo>
                  <a:lnTo>
                    <a:pt x="736092" y="872502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44955" y="4515041"/>
            <a:ext cx="3416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7A1A24"/>
                </a:solidFill>
                <a:latin typeface="Arial"/>
                <a:cs typeface="Arial"/>
              </a:rPr>
              <a:t>Sensitivity </a:t>
            </a:r>
            <a:r>
              <a:rPr sz="2400" spc="-95" dirty="0">
                <a:latin typeface="Arial"/>
                <a:cs typeface="Arial"/>
              </a:rPr>
              <a:t>=</a:t>
            </a:r>
            <a:r>
              <a:rPr sz="3600" spc="-142" baseline="1157" dirty="0">
                <a:latin typeface="Arial"/>
                <a:cs typeface="Arial"/>
              </a:rPr>
              <a:t>80/100 </a:t>
            </a:r>
            <a:r>
              <a:rPr sz="3600" spc="37" baseline="1157" dirty="0">
                <a:latin typeface="Arial"/>
                <a:cs typeface="Arial"/>
              </a:rPr>
              <a:t>=</a:t>
            </a:r>
            <a:r>
              <a:rPr sz="3600" spc="-509" baseline="1157" dirty="0">
                <a:latin typeface="Arial"/>
                <a:cs typeface="Arial"/>
              </a:rPr>
              <a:t> </a:t>
            </a:r>
            <a:r>
              <a:rPr sz="3600" spc="-232" baseline="1157" dirty="0">
                <a:latin typeface="Arial"/>
                <a:cs typeface="Arial"/>
              </a:rPr>
              <a:t>80%</a:t>
            </a:r>
            <a:endParaRPr sz="3600" baseline="1157">
              <a:latin typeface="Arial"/>
              <a:cs typeface="Arial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16</a:t>
            </a:fld>
            <a:endParaRPr spc="-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75543" y="2137009"/>
          <a:ext cx="6991347" cy="2220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9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3290">
                <a:tc rowSpan="2">
                  <a:txBody>
                    <a:bodyPr/>
                    <a:lstStyle/>
                    <a:p>
                      <a:pPr marL="528955" marR="381000" indent="-140335">
                        <a:lnSpc>
                          <a:spcPct val="101699"/>
                        </a:lnSpc>
                        <a:spcBef>
                          <a:spcPts val="10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 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True 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7A1A24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0000FF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7A1A24"/>
                      </a:solidFill>
                      <a:prstDash val="solid"/>
                    </a:lnR>
                    <a:lnT w="6350" cap="flat" cmpd="sng" algn="ctr">
                      <a:solidFill>
                        <a:srgbClr val="7A1A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7A1A24"/>
                      </a:solidFill>
                      <a:prstDash val="solid"/>
                    </a:lnL>
                    <a:lnR w="28575">
                      <a:solidFill>
                        <a:srgbClr val="7A1A24"/>
                      </a:solidFill>
                      <a:prstDash val="solid"/>
                    </a:lnR>
                    <a:lnT w="6350">
                      <a:solidFill>
                        <a:srgbClr val="7A1A24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A1A24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7A1A24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7A1A24"/>
                      </a:solidFill>
                      <a:prstDash val="solid"/>
                    </a:lnL>
                    <a:lnR w="28575">
                      <a:solidFill>
                        <a:srgbClr val="7A1A24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A1A24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72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7A1A24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7A1A24"/>
                      </a:solidFill>
                      <a:prstDash val="solid"/>
                    </a:lnL>
                    <a:lnR w="28575">
                      <a:solidFill>
                        <a:srgbClr val="7A1A24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7A1A24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A1A24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900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0000FF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0000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17</a:t>
            </a:fld>
            <a:endParaRPr spc="-9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2677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10" dirty="0">
                <a:latin typeface="Arial"/>
                <a:cs typeface="Arial"/>
              </a:rPr>
              <a:t>Evaluating</a:t>
            </a:r>
            <a:r>
              <a:rPr sz="3000" b="0" i="1" spc="-370" dirty="0">
                <a:latin typeface="Arial"/>
                <a:cs typeface="Arial"/>
              </a:rPr>
              <a:t> </a:t>
            </a:r>
            <a:r>
              <a:rPr sz="3000" b="0" i="1" spc="-165" dirty="0">
                <a:latin typeface="Arial"/>
                <a:cs typeface="Arial"/>
              </a:rPr>
              <a:t>Validity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955" y="4515041"/>
            <a:ext cx="35166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7A1A24"/>
                </a:solidFill>
                <a:latin typeface="Arial"/>
                <a:cs typeface="Arial"/>
              </a:rPr>
              <a:t>Sensitivity</a:t>
            </a:r>
            <a:r>
              <a:rPr sz="2400" b="1" spc="-17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80/100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3902" y="4515041"/>
            <a:ext cx="3647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2D1E69"/>
                </a:solidFill>
                <a:latin typeface="Arial"/>
                <a:cs typeface="Arial"/>
              </a:rPr>
              <a:t>Specificity</a:t>
            </a:r>
            <a:r>
              <a:rPr sz="2400" b="1" spc="-175" dirty="0">
                <a:solidFill>
                  <a:srgbClr val="2D1E69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800/900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89%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20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229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45" dirty="0">
                <a:latin typeface="Arial"/>
                <a:cs typeface="Arial"/>
              </a:rPr>
              <a:t>Examining</a:t>
            </a:r>
            <a:r>
              <a:rPr sz="3000" b="0" i="1" spc="-335" dirty="0">
                <a:latin typeface="Arial"/>
                <a:cs typeface="Arial"/>
              </a:rPr>
              <a:t> </a:t>
            </a:r>
            <a:r>
              <a:rPr sz="3000" b="0" i="1" spc="-195" dirty="0">
                <a:latin typeface="Arial"/>
                <a:cs typeface="Arial"/>
              </a:rPr>
              <a:t>the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54" dirty="0">
                <a:latin typeface="Arial"/>
                <a:cs typeface="Arial"/>
              </a:rPr>
              <a:t>Effect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50" dirty="0">
                <a:latin typeface="Arial"/>
                <a:cs typeface="Arial"/>
              </a:rPr>
              <a:t>Changing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50" dirty="0">
                <a:latin typeface="Arial"/>
                <a:cs typeface="Arial"/>
              </a:rPr>
              <a:t>Cut-Points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1547813"/>
            <a:ext cx="4604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20" dirty="0">
                <a:latin typeface="Arial"/>
                <a:cs typeface="Arial"/>
              </a:rPr>
              <a:t>Example: </a:t>
            </a:r>
            <a:r>
              <a:rPr sz="2400" spc="-15" dirty="0">
                <a:latin typeface="Arial"/>
                <a:cs typeface="Arial"/>
              </a:rPr>
              <a:t>type </a:t>
            </a:r>
            <a:r>
              <a:rPr sz="2400" spc="-100" dirty="0">
                <a:latin typeface="Arial"/>
                <a:cs typeface="Arial"/>
              </a:rPr>
              <a:t>II </a:t>
            </a:r>
            <a:r>
              <a:rPr sz="2400" spc="-70" dirty="0">
                <a:latin typeface="Arial"/>
                <a:cs typeface="Arial"/>
              </a:rPr>
              <a:t>diabetes</a:t>
            </a:r>
            <a:r>
              <a:rPr sz="2400" spc="-4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mellitus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374" y="2316746"/>
            <a:ext cx="143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population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1756281"/>
            <a:ext cx="7747254" cy="20710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indent="-394335">
              <a:spcBef>
                <a:spcPts val="630"/>
              </a:spcBef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30" dirty="0">
                <a:latin typeface="Arial"/>
                <a:cs typeface="Arial"/>
              </a:rPr>
              <a:t>Highly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prevalent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older,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especially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obese,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U.S.</a:t>
            </a:r>
            <a:r>
              <a:rPr lang="en-US" sz="2400" spc="-240" dirty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  <a:p>
            <a:pPr>
              <a:spcBef>
                <a:spcPts val="1975"/>
              </a:spcBef>
              <a:buClr>
                <a:srgbClr val="856A93"/>
              </a:buClr>
              <a:buSzPct val="141666"/>
              <a:tabLst>
                <a:tab pos="407034" algn="l"/>
              </a:tabLst>
            </a:pPr>
            <a:endParaRPr lang="en-US" sz="2400" spc="-90" dirty="0">
              <a:latin typeface="Arial"/>
              <a:cs typeface="Arial"/>
            </a:endParaRPr>
          </a:p>
          <a:p>
            <a:pPr indent="-394335">
              <a:spcBef>
                <a:spcPts val="1975"/>
              </a:spcBef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lang="en-US" sz="2400" spc="-90" dirty="0">
                <a:latin typeface="Arial"/>
                <a:cs typeface="Arial"/>
              </a:rPr>
              <a:t>Diagnosis</a:t>
            </a:r>
            <a:r>
              <a:rPr lang="en-US" sz="2400" spc="-160" dirty="0">
                <a:latin typeface="Arial"/>
                <a:cs typeface="Arial"/>
              </a:rPr>
              <a:t> </a:t>
            </a:r>
            <a:r>
              <a:rPr lang="en-US" sz="2400" spc="-65" dirty="0">
                <a:latin typeface="Arial"/>
                <a:cs typeface="Arial"/>
              </a:rPr>
              <a:t>requires</a:t>
            </a:r>
            <a:r>
              <a:rPr lang="en-US" sz="2400" spc="-160" dirty="0">
                <a:latin typeface="Arial"/>
                <a:cs typeface="Arial"/>
              </a:rPr>
              <a:t> </a:t>
            </a:r>
            <a:r>
              <a:rPr lang="en-US" sz="2400" spc="-45" dirty="0">
                <a:latin typeface="Arial"/>
                <a:cs typeface="Arial"/>
              </a:rPr>
              <a:t>oral</a:t>
            </a:r>
            <a:r>
              <a:rPr lang="en-US" sz="2400" spc="-16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glucose</a:t>
            </a:r>
            <a:r>
              <a:rPr lang="en-US" sz="2400" spc="-160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tolerance</a:t>
            </a:r>
            <a:r>
              <a:rPr lang="en-US" sz="2400" spc="-160" dirty="0">
                <a:latin typeface="Arial"/>
                <a:cs typeface="Arial"/>
              </a:rPr>
              <a:t> </a:t>
            </a:r>
            <a:r>
              <a:rPr lang="en-US" sz="2400" spc="-35" dirty="0">
                <a:latin typeface="Arial"/>
                <a:cs typeface="Arial"/>
              </a:rPr>
              <a:t>test</a:t>
            </a:r>
            <a:endParaRPr lang="en-US" sz="2400" dirty="0">
              <a:latin typeface="Arial"/>
              <a:cs typeface="Arial"/>
            </a:endParaRPr>
          </a:p>
          <a:p>
            <a:pPr indent="-394335"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95" dirty="0">
                <a:latin typeface="Arial"/>
                <a:cs typeface="Arial"/>
              </a:rPr>
              <a:t>Subjects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drink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glucose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solution,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blood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drawn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3872884"/>
            <a:ext cx="7369175" cy="1233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>
              <a:lnSpc>
                <a:spcPts val="2525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intervals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measurement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glucose</a:t>
            </a:r>
            <a:endParaRPr sz="2400" dirty="0">
              <a:latin typeface="Arial"/>
              <a:cs typeface="Arial"/>
            </a:endParaRPr>
          </a:p>
          <a:p>
            <a:pPr marL="406400" indent="-394335">
              <a:lnSpc>
                <a:spcPts val="37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90" dirty="0">
                <a:latin typeface="Arial"/>
                <a:cs typeface="Arial"/>
              </a:rPr>
              <a:t>Screening </a:t>
            </a:r>
            <a:r>
              <a:rPr sz="2400" spc="-35" dirty="0">
                <a:latin typeface="Arial"/>
                <a:cs typeface="Arial"/>
              </a:rPr>
              <a:t>test </a:t>
            </a:r>
            <a:r>
              <a:rPr sz="2400" spc="-114" dirty="0">
                <a:latin typeface="Arial"/>
                <a:cs typeface="Arial"/>
              </a:rPr>
              <a:t>is </a:t>
            </a:r>
            <a:r>
              <a:rPr sz="2400" spc="-35" dirty="0">
                <a:latin typeface="Arial"/>
                <a:cs typeface="Arial"/>
              </a:rPr>
              <a:t>fasting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lang="en-US" sz="2400" spc="-47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plasma </a:t>
            </a:r>
            <a:r>
              <a:rPr sz="2400" spc="-75" dirty="0">
                <a:latin typeface="Arial"/>
                <a:cs typeface="Arial"/>
              </a:rPr>
              <a:t>glucose</a:t>
            </a:r>
            <a:endParaRPr lang="en-US" sz="2400" dirty="0">
              <a:latin typeface="Arial"/>
              <a:cs typeface="Arial"/>
            </a:endParaRPr>
          </a:p>
          <a:p>
            <a:pPr marL="12065">
              <a:lnSpc>
                <a:spcPts val="3725"/>
              </a:lnSpc>
              <a:buClr>
                <a:srgbClr val="856A93"/>
              </a:buClr>
              <a:buSzPct val="141666"/>
              <a:tabLst>
                <a:tab pos="407034" algn="l"/>
              </a:tabLst>
            </a:pPr>
            <a:r>
              <a:rPr lang="en-US" sz="2400" spc="-165" dirty="0">
                <a:latin typeface="Arial"/>
                <a:cs typeface="Arial"/>
              </a:rPr>
              <a:t>      </a:t>
            </a:r>
            <a:r>
              <a:rPr sz="2400" spc="-165" dirty="0">
                <a:latin typeface="Arial"/>
                <a:cs typeface="Arial"/>
              </a:rPr>
              <a:t>Easier, </a:t>
            </a:r>
            <a:r>
              <a:rPr sz="2400" spc="-85" dirty="0">
                <a:latin typeface="Arial"/>
                <a:cs typeface="Arial"/>
              </a:rPr>
              <a:t>faster, </a:t>
            </a:r>
            <a:r>
              <a:rPr sz="2400" spc="-45" dirty="0">
                <a:latin typeface="Arial"/>
                <a:cs typeface="Arial"/>
              </a:rPr>
              <a:t>more convenient,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less </a:t>
            </a:r>
            <a:r>
              <a:rPr sz="2400" spc="-85" dirty="0">
                <a:latin typeface="Arial"/>
                <a:cs typeface="Arial"/>
              </a:rPr>
              <a:t>expensive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02" y="6172200"/>
            <a:ext cx="693089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Arial"/>
                <a:cs typeface="Arial"/>
                <a:hlinkClick r:id="rId2"/>
              </a:rPr>
              <a:t>http://en.wikipedia.org/wiki/Oral_glucose_tolerance_test 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  <a:hlinkClick r:id="rId3"/>
              </a:rPr>
              <a:t>http://care.diabetesjournals.org/cgi/content/full/25/suppl_1/s21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3" name="object 3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71628" y="5266182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1628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0" y="0"/>
                  </a:moveTo>
                  <a:lnTo>
                    <a:pt x="0" y="5266182"/>
                  </a:lnTo>
                  <a:lnTo>
                    <a:pt x="71628" y="5266182"/>
                  </a:lnTo>
                  <a:lnTo>
                    <a:pt x="71627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313944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313182" y="153162"/>
                  </a:move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312420" y="153162"/>
                  </a:move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316229" y="153162"/>
                  </a:move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157733" y="0"/>
                  </a:move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313943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1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30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4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29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3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313943" y="155448"/>
                  </a:move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156971" y="0"/>
                  </a:move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316229" y="153924"/>
                  </a:move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157733" y="0"/>
                  </a:move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313182" y="155448"/>
                  </a:move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59352" y="2284476"/>
              <a:ext cx="313944" cy="306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59352" y="228447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10100" y="1884426"/>
              <a:ext cx="313944" cy="306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10100" y="188442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71644" y="5556503"/>
              <a:ext cx="316230" cy="306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71644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33950" y="6272021"/>
              <a:ext cx="313944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33950" y="6272021"/>
              <a:ext cx="314325" cy="309880"/>
            </a:xfrm>
            <a:custGeom>
              <a:avLst/>
              <a:gdLst/>
              <a:ahLst/>
              <a:cxnLst/>
              <a:rect l="l" t="t" r="r" b="b"/>
              <a:pathLst>
                <a:path w="314325" h="309879">
                  <a:moveTo>
                    <a:pt x="156972" y="0"/>
                  </a:moveTo>
                  <a:lnTo>
                    <a:pt x="107289" y="7894"/>
                  </a:lnTo>
                  <a:lnTo>
                    <a:pt x="64190" y="29870"/>
                  </a:lnTo>
                  <a:lnTo>
                    <a:pt x="30236" y="63367"/>
                  </a:lnTo>
                  <a:lnTo>
                    <a:pt x="7985" y="105826"/>
                  </a:lnTo>
                  <a:lnTo>
                    <a:pt x="0" y="154686"/>
                  </a:lnTo>
                  <a:lnTo>
                    <a:pt x="7985" y="203838"/>
                  </a:lnTo>
                  <a:lnTo>
                    <a:pt x="30236" y="246333"/>
                  </a:lnTo>
                  <a:lnTo>
                    <a:pt x="64190" y="279721"/>
                  </a:lnTo>
                  <a:lnTo>
                    <a:pt x="107289" y="301550"/>
                  </a:lnTo>
                  <a:lnTo>
                    <a:pt x="156972" y="309372"/>
                  </a:lnTo>
                  <a:lnTo>
                    <a:pt x="206654" y="301550"/>
                  </a:lnTo>
                  <a:lnTo>
                    <a:pt x="249753" y="279721"/>
                  </a:lnTo>
                  <a:lnTo>
                    <a:pt x="283707" y="246333"/>
                  </a:lnTo>
                  <a:lnTo>
                    <a:pt x="305958" y="203838"/>
                  </a:lnTo>
                  <a:lnTo>
                    <a:pt x="313944" y="154686"/>
                  </a:lnTo>
                  <a:lnTo>
                    <a:pt x="305958" y="105826"/>
                  </a:lnTo>
                  <a:lnTo>
                    <a:pt x="283707" y="63367"/>
                  </a:lnTo>
                  <a:lnTo>
                    <a:pt x="249753" y="29870"/>
                  </a:lnTo>
                  <a:lnTo>
                    <a:pt x="206654" y="7894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98570" y="6192773"/>
              <a:ext cx="313182" cy="307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98570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35502" y="5716523"/>
              <a:ext cx="312420" cy="306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35502" y="5716523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20896" y="5556503"/>
              <a:ext cx="316230" cy="306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20896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63973" y="5955029"/>
              <a:ext cx="317754" cy="3063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63973" y="5955029"/>
              <a:ext cx="318135" cy="306705"/>
            </a:xfrm>
            <a:custGeom>
              <a:avLst/>
              <a:gdLst/>
              <a:ahLst/>
              <a:cxnLst/>
              <a:rect l="l" t="t" r="r" b="b"/>
              <a:pathLst>
                <a:path w="318135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708" y="298515"/>
                  </a:lnTo>
                  <a:lnTo>
                    <a:pt x="252410" y="276770"/>
                  </a:lnTo>
                  <a:lnTo>
                    <a:pt x="286932" y="243614"/>
                  </a:lnTo>
                  <a:lnTo>
                    <a:pt x="309603" y="201570"/>
                  </a:lnTo>
                  <a:lnTo>
                    <a:pt x="317754" y="153162"/>
                  </a:lnTo>
                  <a:lnTo>
                    <a:pt x="309603" y="104753"/>
                  </a:lnTo>
                  <a:lnTo>
                    <a:pt x="286932" y="62709"/>
                  </a:lnTo>
                  <a:lnTo>
                    <a:pt x="252410" y="29553"/>
                  </a:lnTo>
                  <a:lnTo>
                    <a:pt x="208708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16273" y="4997196"/>
              <a:ext cx="314706" cy="306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16273" y="4997196"/>
              <a:ext cx="314960" cy="306705"/>
            </a:xfrm>
            <a:custGeom>
              <a:avLst/>
              <a:gdLst/>
              <a:ahLst/>
              <a:cxnLst/>
              <a:rect l="l" t="t" r="r" b="b"/>
              <a:pathLst>
                <a:path w="314960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733" y="298515"/>
                  </a:lnTo>
                  <a:lnTo>
                    <a:pt x="250021" y="276770"/>
                  </a:lnTo>
                  <a:lnTo>
                    <a:pt x="284201" y="243614"/>
                  </a:lnTo>
                  <a:lnTo>
                    <a:pt x="306640" y="201570"/>
                  </a:lnTo>
                  <a:lnTo>
                    <a:pt x="314706" y="153162"/>
                  </a:lnTo>
                  <a:lnTo>
                    <a:pt x="306640" y="104753"/>
                  </a:lnTo>
                  <a:lnTo>
                    <a:pt x="284201" y="62709"/>
                  </a:lnTo>
                  <a:lnTo>
                    <a:pt x="250021" y="29553"/>
                  </a:lnTo>
                  <a:lnTo>
                    <a:pt x="206733" y="780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33950" y="4997196"/>
              <a:ext cx="313944" cy="306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33950" y="499719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03953" y="4837176"/>
              <a:ext cx="312420" cy="3063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03953" y="48371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71644" y="4597146"/>
              <a:ext cx="316230" cy="3078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71644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46270" y="4119371"/>
              <a:ext cx="316230" cy="3078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46270" y="4119371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54729" y="4438650"/>
              <a:ext cx="312420" cy="30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54729" y="4438650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20" h="307975">
                  <a:moveTo>
                    <a:pt x="156210" y="0"/>
                  </a:moveTo>
                  <a:lnTo>
                    <a:pt x="106606" y="7815"/>
                  </a:lnTo>
                  <a:lnTo>
                    <a:pt x="63697" y="29602"/>
                  </a:lnTo>
                  <a:lnTo>
                    <a:pt x="29967" y="62874"/>
                  </a:lnTo>
                  <a:lnTo>
                    <a:pt x="7906" y="105143"/>
                  </a:lnTo>
                  <a:lnTo>
                    <a:pt x="0" y="153924"/>
                  </a:lnTo>
                  <a:lnTo>
                    <a:pt x="7906" y="202704"/>
                  </a:lnTo>
                  <a:lnTo>
                    <a:pt x="29967" y="244973"/>
                  </a:lnTo>
                  <a:lnTo>
                    <a:pt x="63697" y="278245"/>
                  </a:lnTo>
                  <a:lnTo>
                    <a:pt x="106606" y="300032"/>
                  </a:lnTo>
                  <a:lnTo>
                    <a:pt x="156210" y="307848"/>
                  </a:lnTo>
                  <a:lnTo>
                    <a:pt x="205520" y="300032"/>
                  </a:lnTo>
                  <a:lnTo>
                    <a:pt x="248393" y="278245"/>
                  </a:lnTo>
                  <a:lnTo>
                    <a:pt x="282232" y="244973"/>
                  </a:lnTo>
                  <a:lnTo>
                    <a:pt x="304440" y="202704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20896" y="4378452"/>
              <a:ext cx="316230" cy="3063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120896" y="4378452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80103" y="3798570"/>
              <a:ext cx="312420" cy="3101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80103" y="3798570"/>
              <a:ext cx="312420" cy="310515"/>
            </a:xfrm>
            <a:custGeom>
              <a:avLst/>
              <a:gdLst/>
              <a:ahLst/>
              <a:cxnLst/>
              <a:rect l="l" t="t" r="r" b="b"/>
              <a:pathLst>
                <a:path w="312420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520" y="302239"/>
                  </a:lnTo>
                  <a:lnTo>
                    <a:pt x="248393" y="280263"/>
                  </a:lnTo>
                  <a:lnTo>
                    <a:pt x="282232" y="246766"/>
                  </a:lnTo>
                  <a:lnTo>
                    <a:pt x="304440" y="204307"/>
                  </a:lnTo>
                  <a:lnTo>
                    <a:pt x="312420" y="155448"/>
                  </a:lnTo>
                  <a:lnTo>
                    <a:pt x="304440" y="106216"/>
                  </a:lnTo>
                  <a:lnTo>
                    <a:pt x="282232" y="63532"/>
                  </a:lnTo>
                  <a:lnTo>
                    <a:pt x="248393" y="29919"/>
                  </a:lnTo>
                  <a:lnTo>
                    <a:pt x="205520" y="7900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83202" y="3319271"/>
              <a:ext cx="316992" cy="3093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83202" y="3319271"/>
              <a:ext cx="317500" cy="309880"/>
            </a:xfrm>
            <a:custGeom>
              <a:avLst/>
              <a:gdLst/>
              <a:ahLst/>
              <a:cxnLst/>
              <a:rect l="l" t="t" r="r" b="b"/>
              <a:pathLst>
                <a:path w="317500" h="309879">
                  <a:moveTo>
                    <a:pt x="158496" y="0"/>
                  </a:moveTo>
                  <a:lnTo>
                    <a:pt x="108362" y="7894"/>
                  </a:lnTo>
                  <a:lnTo>
                    <a:pt x="64849" y="29870"/>
                  </a:lnTo>
                  <a:lnTo>
                    <a:pt x="30553" y="63367"/>
                  </a:lnTo>
                  <a:lnTo>
                    <a:pt x="8071" y="105826"/>
                  </a:lnTo>
                  <a:lnTo>
                    <a:pt x="0" y="154686"/>
                  </a:lnTo>
                  <a:lnTo>
                    <a:pt x="8071" y="203838"/>
                  </a:lnTo>
                  <a:lnTo>
                    <a:pt x="30553" y="246333"/>
                  </a:lnTo>
                  <a:lnTo>
                    <a:pt x="64849" y="279721"/>
                  </a:lnTo>
                  <a:lnTo>
                    <a:pt x="108362" y="301550"/>
                  </a:lnTo>
                  <a:lnTo>
                    <a:pt x="158496" y="309372"/>
                  </a:lnTo>
                  <a:lnTo>
                    <a:pt x="208629" y="301550"/>
                  </a:lnTo>
                  <a:lnTo>
                    <a:pt x="252142" y="279721"/>
                  </a:lnTo>
                  <a:lnTo>
                    <a:pt x="286438" y="246333"/>
                  </a:lnTo>
                  <a:lnTo>
                    <a:pt x="308920" y="203838"/>
                  </a:lnTo>
                  <a:lnTo>
                    <a:pt x="316992" y="154686"/>
                  </a:lnTo>
                  <a:lnTo>
                    <a:pt x="308920" y="105826"/>
                  </a:lnTo>
                  <a:lnTo>
                    <a:pt x="286438" y="63367"/>
                  </a:lnTo>
                  <a:lnTo>
                    <a:pt x="252142" y="29870"/>
                  </a:lnTo>
                  <a:lnTo>
                    <a:pt x="208629" y="7894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798570" y="2841498"/>
              <a:ext cx="313182" cy="3078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98570" y="2841498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35502" y="3319271"/>
              <a:ext cx="312420" cy="3093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35502" y="3319271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20" h="309879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520" y="301550"/>
                  </a:lnTo>
                  <a:lnTo>
                    <a:pt x="248393" y="279721"/>
                  </a:lnTo>
                  <a:lnTo>
                    <a:pt x="282232" y="246333"/>
                  </a:lnTo>
                  <a:lnTo>
                    <a:pt x="304440" y="203838"/>
                  </a:lnTo>
                  <a:lnTo>
                    <a:pt x="312420" y="154686"/>
                  </a:lnTo>
                  <a:lnTo>
                    <a:pt x="304440" y="105826"/>
                  </a:lnTo>
                  <a:lnTo>
                    <a:pt x="282232" y="63367"/>
                  </a:lnTo>
                  <a:lnTo>
                    <a:pt x="248393" y="29870"/>
                  </a:lnTo>
                  <a:lnTo>
                    <a:pt x="205520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33950" y="3640073"/>
              <a:ext cx="313944" cy="3078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933950" y="3640073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4" y="153924"/>
                  </a:lnTo>
                  <a:lnTo>
                    <a:pt x="305958" y="105436"/>
                  </a:lnTo>
                  <a:lnTo>
                    <a:pt x="283707" y="63203"/>
                  </a:lnTo>
                  <a:lnTo>
                    <a:pt x="249753" y="29821"/>
                  </a:lnTo>
                  <a:lnTo>
                    <a:pt x="206654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9008" y="6111512"/>
            <a:ext cx="5429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177534" y="1488588"/>
            <a:ext cx="2123440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105" dirty="0">
                <a:solidFill>
                  <a:srgbClr val="969696"/>
                </a:solidFill>
                <a:latin typeface="Arial"/>
                <a:cs typeface="Arial"/>
              </a:rPr>
              <a:t>20</a:t>
            </a:r>
            <a:r>
              <a:rPr sz="2400" spc="-17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969696"/>
                </a:solidFill>
                <a:latin typeface="Arial"/>
                <a:cs typeface="Arial"/>
              </a:rPr>
              <a:t>diabetics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80"/>
              </a:lnSpc>
            </a:pPr>
            <a:r>
              <a:rPr sz="2400" spc="-105" dirty="0">
                <a:solidFill>
                  <a:srgbClr val="969696"/>
                </a:solidFill>
                <a:latin typeface="Arial"/>
                <a:cs typeface="Arial"/>
              </a:rPr>
              <a:t>20</a:t>
            </a:r>
            <a:r>
              <a:rPr sz="2400" spc="-21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969696"/>
                </a:solidFill>
                <a:latin typeface="Arial"/>
                <a:cs typeface="Arial"/>
              </a:rPr>
              <a:t>non-diabetics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605271" y="1395222"/>
            <a:ext cx="2912110" cy="822325"/>
            <a:chOff x="5605271" y="1395222"/>
            <a:chExt cx="2912110" cy="822325"/>
          </a:xfrm>
        </p:grpSpPr>
        <p:sp>
          <p:nvSpPr>
            <p:cNvPr id="99" name="object 99"/>
            <p:cNvSpPr/>
            <p:nvPr/>
          </p:nvSpPr>
          <p:spPr>
            <a:xfrm>
              <a:off x="5631179" y="1421130"/>
              <a:ext cx="2886075" cy="796290"/>
            </a:xfrm>
            <a:custGeom>
              <a:avLst/>
              <a:gdLst/>
              <a:ahLst/>
              <a:cxnLst/>
              <a:rect l="l" t="t" r="r" b="b"/>
              <a:pathLst>
                <a:path w="2886075" h="796289">
                  <a:moveTo>
                    <a:pt x="0" y="796290"/>
                  </a:moveTo>
                  <a:lnTo>
                    <a:pt x="2885694" y="796290"/>
                  </a:lnTo>
                  <a:lnTo>
                    <a:pt x="2885694" y="0"/>
                  </a:lnTo>
                  <a:lnTo>
                    <a:pt x="0" y="0"/>
                  </a:lnTo>
                  <a:lnTo>
                    <a:pt x="0" y="79629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5271" y="1395222"/>
              <a:ext cx="2886710" cy="822325"/>
            </a:xfrm>
            <a:custGeom>
              <a:avLst/>
              <a:gdLst/>
              <a:ahLst/>
              <a:cxnLst/>
              <a:rect l="l" t="t" r="r" b="b"/>
              <a:pathLst>
                <a:path w="2886709" h="822325">
                  <a:moveTo>
                    <a:pt x="2886455" y="822198"/>
                  </a:moveTo>
                  <a:lnTo>
                    <a:pt x="2886455" y="0"/>
                  </a:lnTo>
                  <a:lnTo>
                    <a:pt x="0" y="0"/>
                  </a:lnTo>
                  <a:lnTo>
                    <a:pt x="0" y="822198"/>
                  </a:lnTo>
                  <a:lnTo>
                    <a:pt x="2886455" y="822198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631179" y="1421130"/>
            <a:ext cx="2886075" cy="8223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20700">
              <a:lnSpc>
                <a:spcPts val="2880"/>
              </a:lnSpc>
              <a:spcBef>
                <a:spcPts val="45"/>
              </a:spcBef>
            </a:pPr>
            <a:r>
              <a:rPr sz="2400" spc="-105" dirty="0">
                <a:solidFill>
                  <a:srgbClr val="F9F9F9"/>
                </a:solidFill>
                <a:latin typeface="Arial"/>
                <a:cs typeface="Arial"/>
              </a:rPr>
              <a:t>20</a:t>
            </a:r>
            <a:r>
              <a:rPr sz="2400" spc="-16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9F9F9"/>
                </a:solidFill>
                <a:latin typeface="Arial"/>
                <a:cs typeface="Arial"/>
              </a:rPr>
              <a:t>diabetics</a:t>
            </a:r>
            <a:endParaRPr sz="2400">
              <a:latin typeface="Arial"/>
              <a:cs typeface="Arial"/>
            </a:endParaRPr>
          </a:p>
          <a:p>
            <a:pPr marL="520700">
              <a:lnSpc>
                <a:spcPts val="2880"/>
              </a:lnSpc>
            </a:pPr>
            <a:r>
              <a:rPr sz="2400" spc="-105" dirty="0">
                <a:solidFill>
                  <a:srgbClr val="F9F9F9"/>
                </a:solidFill>
                <a:latin typeface="Arial"/>
                <a:cs typeface="Arial"/>
              </a:rPr>
              <a:t>20</a:t>
            </a:r>
            <a:r>
              <a:rPr sz="2400" spc="-17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697220" y="1500124"/>
            <a:ext cx="286385" cy="646430"/>
            <a:chOff x="5697220" y="1500124"/>
            <a:chExt cx="286385" cy="646430"/>
          </a:xfrm>
        </p:grpSpPr>
        <p:sp>
          <p:nvSpPr>
            <p:cNvPr id="103" name="object 103"/>
            <p:cNvSpPr/>
            <p:nvPr/>
          </p:nvSpPr>
          <p:spPr>
            <a:xfrm>
              <a:off x="5703570" y="1506474"/>
              <a:ext cx="273685" cy="288925"/>
            </a:xfrm>
            <a:custGeom>
              <a:avLst/>
              <a:gdLst/>
              <a:ahLst/>
              <a:cxnLst/>
              <a:rect l="l" t="t" r="r" b="b"/>
              <a:pathLst>
                <a:path w="273685" h="288925">
                  <a:moveTo>
                    <a:pt x="273558" y="144780"/>
                  </a:moveTo>
                  <a:lnTo>
                    <a:pt x="266614" y="98999"/>
                  </a:lnTo>
                  <a:lnTo>
                    <a:pt x="247272" y="59253"/>
                  </a:lnTo>
                  <a:lnTo>
                    <a:pt x="217761" y="27919"/>
                  </a:lnTo>
                  <a:lnTo>
                    <a:pt x="180313" y="7376"/>
                  </a:lnTo>
                  <a:lnTo>
                    <a:pt x="137160" y="0"/>
                  </a:lnTo>
                  <a:lnTo>
                    <a:pt x="93927" y="7376"/>
                  </a:lnTo>
                  <a:lnTo>
                    <a:pt x="56290" y="27919"/>
                  </a:lnTo>
                  <a:lnTo>
                    <a:pt x="26554" y="59253"/>
                  </a:lnTo>
                  <a:lnTo>
                    <a:pt x="7022" y="98999"/>
                  </a:lnTo>
                  <a:lnTo>
                    <a:pt x="0" y="144780"/>
                  </a:lnTo>
                  <a:lnTo>
                    <a:pt x="7022" y="190189"/>
                  </a:lnTo>
                  <a:lnTo>
                    <a:pt x="26554" y="229709"/>
                  </a:lnTo>
                  <a:lnTo>
                    <a:pt x="56290" y="260927"/>
                  </a:lnTo>
                  <a:lnTo>
                    <a:pt x="93927" y="281427"/>
                  </a:lnTo>
                  <a:lnTo>
                    <a:pt x="137160" y="288798"/>
                  </a:lnTo>
                  <a:lnTo>
                    <a:pt x="180313" y="281427"/>
                  </a:lnTo>
                  <a:lnTo>
                    <a:pt x="217761" y="260927"/>
                  </a:lnTo>
                  <a:lnTo>
                    <a:pt x="247272" y="229709"/>
                  </a:lnTo>
                  <a:lnTo>
                    <a:pt x="266614" y="190189"/>
                  </a:lnTo>
                  <a:lnTo>
                    <a:pt x="273558" y="14478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03570" y="1506474"/>
              <a:ext cx="273685" cy="288925"/>
            </a:xfrm>
            <a:custGeom>
              <a:avLst/>
              <a:gdLst/>
              <a:ahLst/>
              <a:cxnLst/>
              <a:rect l="l" t="t" r="r" b="b"/>
              <a:pathLst>
                <a:path w="273685" h="288925">
                  <a:moveTo>
                    <a:pt x="137160" y="0"/>
                  </a:moveTo>
                  <a:lnTo>
                    <a:pt x="93927" y="7376"/>
                  </a:lnTo>
                  <a:lnTo>
                    <a:pt x="56290" y="27919"/>
                  </a:lnTo>
                  <a:lnTo>
                    <a:pt x="26554" y="59253"/>
                  </a:lnTo>
                  <a:lnTo>
                    <a:pt x="7022" y="98999"/>
                  </a:lnTo>
                  <a:lnTo>
                    <a:pt x="0" y="144780"/>
                  </a:lnTo>
                  <a:lnTo>
                    <a:pt x="7022" y="190189"/>
                  </a:lnTo>
                  <a:lnTo>
                    <a:pt x="26554" y="229709"/>
                  </a:lnTo>
                  <a:lnTo>
                    <a:pt x="56290" y="260927"/>
                  </a:lnTo>
                  <a:lnTo>
                    <a:pt x="93927" y="281427"/>
                  </a:lnTo>
                  <a:lnTo>
                    <a:pt x="137160" y="288798"/>
                  </a:lnTo>
                  <a:lnTo>
                    <a:pt x="180313" y="281427"/>
                  </a:lnTo>
                  <a:lnTo>
                    <a:pt x="217761" y="260927"/>
                  </a:lnTo>
                  <a:lnTo>
                    <a:pt x="247272" y="229709"/>
                  </a:lnTo>
                  <a:lnTo>
                    <a:pt x="266614" y="190189"/>
                  </a:lnTo>
                  <a:lnTo>
                    <a:pt x="273558" y="144780"/>
                  </a:lnTo>
                  <a:lnTo>
                    <a:pt x="266614" y="98999"/>
                  </a:lnTo>
                  <a:lnTo>
                    <a:pt x="247272" y="59253"/>
                  </a:lnTo>
                  <a:lnTo>
                    <a:pt x="217761" y="27919"/>
                  </a:lnTo>
                  <a:lnTo>
                    <a:pt x="180313" y="7376"/>
                  </a:lnTo>
                  <a:lnTo>
                    <a:pt x="13716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05094" y="1876044"/>
              <a:ext cx="270510" cy="26365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05094" y="1876044"/>
              <a:ext cx="270510" cy="264160"/>
            </a:xfrm>
            <a:custGeom>
              <a:avLst/>
              <a:gdLst/>
              <a:ahLst/>
              <a:cxnLst/>
              <a:rect l="l" t="t" r="r" b="b"/>
              <a:pathLst>
                <a:path w="270510" h="264160">
                  <a:moveTo>
                    <a:pt x="135636" y="0"/>
                  </a:moveTo>
                  <a:lnTo>
                    <a:pt x="92854" y="6760"/>
                  </a:lnTo>
                  <a:lnTo>
                    <a:pt x="55632" y="25554"/>
                  </a:lnTo>
                  <a:lnTo>
                    <a:pt x="26237" y="54150"/>
                  </a:lnTo>
                  <a:lnTo>
                    <a:pt x="6937" y="90318"/>
                  </a:lnTo>
                  <a:lnTo>
                    <a:pt x="0" y="131826"/>
                  </a:lnTo>
                  <a:lnTo>
                    <a:pt x="6937" y="173626"/>
                  </a:lnTo>
                  <a:lnTo>
                    <a:pt x="26237" y="209830"/>
                  </a:lnTo>
                  <a:lnTo>
                    <a:pt x="55632" y="238317"/>
                  </a:lnTo>
                  <a:lnTo>
                    <a:pt x="92854" y="256964"/>
                  </a:lnTo>
                  <a:lnTo>
                    <a:pt x="135636" y="263652"/>
                  </a:lnTo>
                  <a:lnTo>
                    <a:pt x="178045" y="256964"/>
                  </a:lnTo>
                  <a:lnTo>
                    <a:pt x="215042" y="238317"/>
                  </a:lnTo>
                  <a:lnTo>
                    <a:pt x="244321" y="209830"/>
                  </a:lnTo>
                  <a:lnTo>
                    <a:pt x="263578" y="173626"/>
                  </a:lnTo>
                  <a:lnTo>
                    <a:pt x="270510" y="131826"/>
                  </a:lnTo>
                  <a:lnTo>
                    <a:pt x="263578" y="90318"/>
                  </a:lnTo>
                  <a:lnTo>
                    <a:pt x="244321" y="54150"/>
                  </a:lnTo>
                  <a:lnTo>
                    <a:pt x="215042" y="25554"/>
                  </a:lnTo>
                  <a:lnTo>
                    <a:pt x="178045" y="6760"/>
                  </a:lnTo>
                  <a:lnTo>
                    <a:pt x="1356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19</a:t>
            </a:fld>
            <a:endParaRPr spc="-90" dirty="0"/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940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45" dirty="0">
                <a:latin typeface="Arial"/>
                <a:cs typeface="Arial"/>
              </a:rPr>
              <a:t>Correctly Classifying </a:t>
            </a:r>
            <a:r>
              <a:rPr sz="3000" b="0" i="1" spc="-190" dirty="0">
                <a:latin typeface="Arial"/>
                <a:cs typeface="Arial"/>
              </a:rPr>
              <a:t>Individuals </a:t>
            </a:r>
            <a:r>
              <a:rPr sz="3000" b="0" i="1" spc="-250" dirty="0">
                <a:latin typeface="Arial"/>
                <a:cs typeface="Arial"/>
              </a:rPr>
              <a:t>by </a:t>
            </a:r>
            <a:r>
              <a:rPr sz="3000" b="0" i="1" spc="-355" dirty="0">
                <a:latin typeface="Arial"/>
                <a:cs typeface="Arial"/>
              </a:rPr>
              <a:t>Disease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65" dirty="0">
                <a:latin typeface="Arial"/>
                <a:cs typeface="Arial"/>
              </a:rPr>
              <a:t>Status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6716" y="6472072"/>
            <a:ext cx="184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z="1800" spc="-90" dirty="0">
                <a:latin typeface="Trebuchet MS"/>
                <a:cs typeface="Trebuchet MS"/>
              </a:rPr>
              <a:t>2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19" y="2316734"/>
            <a:ext cx="92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Arial"/>
                <a:cs typeface="Arial"/>
              </a:rPr>
              <a:t>group?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1510538"/>
            <a:ext cx="7950834" cy="16262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60" dirty="0">
                <a:latin typeface="Arial"/>
                <a:cs typeface="Arial"/>
              </a:rPr>
              <a:t>Tests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medical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diagnosis,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screening,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How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subject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classified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into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non-disease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ct val="100000"/>
              </a:lnSpc>
              <a:spcBef>
                <a:spcPts val="2175"/>
              </a:spcBef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70" dirty="0">
                <a:latin typeface="Arial"/>
                <a:cs typeface="Arial"/>
              </a:rPr>
              <a:t>Ideally,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all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subjects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should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419" y="3084677"/>
            <a:ext cx="719772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>
              <a:lnSpc>
                <a:spcPts val="253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classified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“having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disease”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vice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versa</a:t>
            </a:r>
            <a:endParaRPr sz="2400" dirty="0">
              <a:latin typeface="Arial"/>
              <a:cs typeface="Arial"/>
            </a:endParaRPr>
          </a:p>
          <a:p>
            <a:pPr marL="406400" indent="-394335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85" dirty="0">
                <a:latin typeface="Arial"/>
                <a:cs typeface="Arial"/>
              </a:rPr>
              <a:t>Practically,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ability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classify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into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406400" marR="5080">
              <a:lnSpc>
                <a:spcPts val="2870"/>
              </a:lnSpc>
            </a:pPr>
            <a:r>
              <a:rPr sz="2400" spc="-45" dirty="0">
                <a:latin typeface="Arial"/>
                <a:cs typeface="Arial"/>
              </a:rPr>
              <a:t>correct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status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depends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accuracy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95" dirty="0">
                <a:latin typeface="Arial"/>
                <a:cs typeface="Arial"/>
              </a:rPr>
              <a:t>tests, </a:t>
            </a:r>
            <a:r>
              <a:rPr sz="2400" spc="-40" dirty="0">
                <a:latin typeface="Arial"/>
                <a:cs typeface="Arial"/>
              </a:rPr>
              <a:t>among </a:t>
            </a:r>
            <a:r>
              <a:rPr sz="2400" spc="-10" dirty="0">
                <a:latin typeface="Arial"/>
                <a:cs typeface="Arial"/>
              </a:rPr>
              <a:t>other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things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359025" cy="217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95" dirty="0">
                <a:solidFill>
                  <a:srgbClr val="969696"/>
                </a:solidFill>
                <a:latin typeface="Arial"/>
                <a:cs typeface="Arial"/>
              </a:rPr>
              <a:t>Subjects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969696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99900"/>
              </a:lnSpc>
            </a:pPr>
            <a:r>
              <a:rPr sz="2400" spc="-100" dirty="0">
                <a:solidFill>
                  <a:srgbClr val="969696"/>
                </a:solidFill>
                <a:latin typeface="Arial"/>
                <a:cs typeface="Arial"/>
              </a:rPr>
              <a:t>screened </a:t>
            </a: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using 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fasting </a:t>
            </a:r>
            <a:r>
              <a:rPr sz="2400" spc="-90" dirty="0">
                <a:solidFill>
                  <a:srgbClr val="969696"/>
                </a:solidFill>
                <a:latin typeface="Arial"/>
                <a:cs typeface="Arial"/>
              </a:rPr>
              <a:t>plasma  </a:t>
            </a:r>
            <a:r>
              <a:rPr sz="2400" spc="-80" dirty="0">
                <a:solidFill>
                  <a:srgbClr val="969696"/>
                </a:solidFill>
                <a:latin typeface="Arial"/>
                <a:cs typeface="Arial"/>
              </a:rPr>
              <a:t>glucose </a:t>
            </a:r>
            <a:r>
              <a:rPr sz="2400" spc="40" dirty="0">
                <a:solidFill>
                  <a:srgbClr val="969696"/>
                </a:solidFill>
                <a:latin typeface="Arial"/>
                <a:cs typeface="Arial"/>
              </a:rPr>
              <a:t>with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</a:t>
            </a:r>
            <a:r>
              <a:rPr sz="2400" spc="-4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969696"/>
                </a:solidFill>
                <a:latin typeface="Arial"/>
                <a:cs typeface="Arial"/>
              </a:rPr>
              <a:t>low  </a:t>
            </a:r>
            <a:r>
              <a:rPr sz="2400" spc="-15" dirty="0">
                <a:solidFill>
                  <a:srgbClr val="969696"/>
                </a:solidFill>
                <a:latin typeface="Arial"/>
                <a:cs typeface="Arial"/>
              </a:rPr>
              <a:t>(blood </a:t>
            </a:r>
            <a:r>
              <a:rPr sz="2400" spc="-95" dirty="0">
                <a:solidFill>
                  <a:srgbClr val="969696"/>
                </a:solidFill>
                <a:latin typeface="Arial"/>
                <a:cs typeface="Arial"/>
              </a:rPr>
              <a:t>sugar)</a:t>
            </a:r>
            <a:r>
              <a:rPr sz="2400" spc="-3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cut-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71628" y="5266182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1628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0" y="0"/>
                  </a:moveTo>
                  <a:lnTo>
                    <a:pt x="0" y="5266182"/>
                  </a:lnTo>
                  <a:lnTo>
                    <a:pt x="71628" y="5266182"/>
                  </a:lnTo>
                  <a:lnTo>
                    <a:pt x="71627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313944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313182" y="153162"/>
                  </a:move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312420" y="153162"/>
                  </a:move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316229" y="153162"/>
                  </a:move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157733" y="0"/>
                  </a:move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313943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1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30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4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29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3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313943" y="155448"/>
                  </a:move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156971" y="0"/>
                  </a:move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316229" y="153924"/>
                  </a:move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157733" y="0"/>
                  </a:move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313182" y="155448"/>
                  </a:move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59352" y="2284476"/>
              <a:ext cx="313944" cy="306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59352" y="228447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10100" y="1884426"/>
              <a:ext cx="313944" cy="306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10100" y="188442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71644" y="5556503"/>
              <a:ext cx="316230" cy="306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71644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33950" y="6272021"/>
              <a:ext cx="313944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33950" y="6272021"/>
              <a:ext cx="314325" cy="309880"/>
            </a:xfrm>
            <a:custGeom>
              <a:avLst/>
              <a:gdLst/>
              <a:ahLst/>
              <a:cxnLst/>
              <a:rect l="l" t="t" r="r" b="b"/>
              <a:pathLst>
                <a:path w="314325" h="309879">
                  <a:moveTo>
                    <a:pt x="156972" y="0"/>
                  </a:moveTo>
                  <a:lnTo>
                    <a:pt x="107289" y="7894"/>
                  </a:lnTo>
                  <a:lnTo>
                    <a:pt x="64190" y="29870"/>
                  </a:lnTo>
                  <a:lnTo>
                    <a:pt x="30236" y="63367"/>
                  </a:lnTo>
                  <a:lnTo>
                    <a:pt x="7985" y="105826"/>
                  </a:lnTo>
                  <a:lnTo>
                    <a:pt x="0" y="154686"/>
                  </a:lnTo>
                  <a:lnTo>
                    <a:pt x="7985" y="203838"/>
                  </a:lnTo>
                  <a:lnTo>
                    <a:pt x="30236" y="246333"/>
                  </a:lnTo>
                  <a:lnTo>
                    <a:pt x="64190" y="279721"/>
                  </a:lnTo>
                  <a:lnTo>
                    <a:pt x="107289" y="301550"/>
                  </a:lnTo>
                  <a:lnTo>
                    <a:pt x="156972" y="309372"/>
                  </a:lnTo>
                  <a:lnTo>
                    <a:pt x="206654" y="301550"/>
                  </a:lnTo>
                  <a:lnTo>
                    <a:pt x="249753" y="279721"/>
                  </a:lnTo>
                  <a:lnTo>
                    <a:pt x="283707" y="246333"/>
                  </a:lnTo>
                  <a:lnTo>
                    <a:pt x="305958" y="203838"/>
                  </a:lnTo>
                  <a:lnTo>
                    <a:pt x="313944" y="154686"/>
                  </a:lnTo>
                  <a:lnTo>
                    <a:pt x="305958" y="105826"/>
                  </a:lnTo>
                  <a:lnTo>
                    <a:pt x="283707" y="63367"/>
                  </a:lnTo>
                  <a:lnTo>
                    <a:pt x="249753" y="29870"/>
                  </a:lnTo>
                  <a:lnTo>
                    <a:pt x="206654" y="7894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98570" y="6192773"/>
              <a:ext cx="313182" cy="307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98570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35502" y="5716523"/>
              <a:ext cx="312420" cy="306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35502" y="5716523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20896" y="5556503"/>
              <a:ext cx="316230" cy="306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20896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63973" y="5955029"/>
              <a:ext cx="317754" cy="3063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63973" y="5955029"/>
              <a:ext cx="318135" cy="306705"/>
            </a:xfrm>
            <a:custGeom>
              <a:avLst/>
              <a:gdLst/>
              <a:ahLst/>
              <a:cxnLst/>
              <a:rect l="l" t="t" r="r" b="b"/>
              <a:pathLst>
                <a:path w="318135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708" y="298515"/>
                  </a:lnTo>
                  <a:lnTo>
                    <a:pt x="252410" y="276770"/>
                  </a:lnTo>
                  <a:lnTo>
                    <a:pt x="286932" y="243614"/>
                  </a:lnTo>
                  <a:lnTo>
                    <a:pt x="309603" y="201570"/>
                  </a:lnTo>
                  <a:lnTo>
                    <a:pt x="317754" y="153162"/>
                  </a:lnTo>
                  <a:lnTo>
                    <a:pt x="309603" y="104753"/>
                  </a:lnTo>
                  <a:lnTo>
                    <a:pt x="286932" y="62709"/>
                  </a:lnTo>
                  <a:lnTo>
                    <a:pt x="252410" y="29553"/>
                  </a:lnTo>
                  <a:lnTo>
                    <a:pt x="208708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16273" y="4997196"/>
              <a:ext cx="314706" cy="306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6273" y="4997196"/>
              <a:ext cx="314960" cy="306705"/>
            </a:xfrm>
            <a:custGeom>
              <a:avLst/>
              <a:gdLst/>
              <a:ahLst/>
              <a:cxnLst/>
              <a:rect l="l" t="t" r="r" b="b"/>
              <a:pathLst>
                <a:path w="314960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733" y="298515"/>
                  </a:lnTo>
                  <a:lnTo>
                    <a:pt x="250021" y="276770"/>
                  </a:lnTo>
                  <a:lnTo>
                    <a:pt x="284201" y="243614"/>
                  </a:lnTo>
                  <a:lnTo>
                    <a:pt x="306640" y="201570"/>
                  </a:lnTo>
                  <a:lnTo>
                    <a:pt x="314706" y="153162"/>
                  </a:lnTo>
                  <a:lnTo>
                    <a:pt x="306640" y="104753"/>
                  </a:lnTo>
                  <a:lnTo>
                    <a:pt x="284201" y="62709"/>
                  </a:lnTo>
                  <a:lnTo>
                    <a:pt x="250021" y="29553"/>
                  </a:lnTo>
                  <a:lnTo>
                    <a:pt x="206733" y="780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33950" y="4997196"/>
              <a:ext cx="313944" cy="306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33950" y="499719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03953" y="4837176"/>
              <a:ext cx="312420" cy="3063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03953" y="48371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71644" y="4597146"/>
              <a:ext cx="316230" cy="3078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71644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46270" y="4119371"/>
              <a:ext cx="316230" cy="3078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46270" y="4119371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54729" y="4438650"/>
              <a:ext cx="312420" cy="30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54729" y="4438650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20" h="307975">
                  <a:moveTo>
                    <a:pt x="156210" y="0"/>
                  </a:moveTo>
                  <a:lnTo>
                    <a:pt x="106606" y="7815"/>
                  </a:lnTo>
                  <a:lnTo>
                    <a:pt x="63697" y="29602"/>
                  </a:lnTo>
                  <a:lnTo>
                    <a:pt x="29967" y="62874"/>
                  </a:lnTo>
                  <a:lnTo>
                    <a:pt x="7906" y="105143"/>
                  </a:lnTo>
                  <a:lnTo>
                    <a:pt x="0" y="153924"/>
                  </a:lnTo>
                  <a:lnTo>
                    <a:pt x="7906" y="202704"/>
                  </a:lnTo>
                  <a:lnTo>
                    <a:pt x="29967" y="244973"/>
                  </a:lnTo>
                  <a:lnTo>
                    <a:pt x="63697" y="278245"/>
                  </a:lnTo>
                  <a:lnTo>
                    <a:pt x="106606" y="300032"/>
                  </a:lnTo>
                  <a:lnTo>
                    <a:pt x="156210" y="307848"/>
                  </a:lnTo>
                  <a:lnTo>
                    <a:pt x="205520" y="300032"/>
                  </a:lnTo>
                  <a:lnTo>
                    <a:pt x="248393" y="278245"/>
                  </a:lnTo>
                  <a:lnTo>
                    <a:pt x="282232" y="244973"/>
                  </a:lnTo>
                  <a:lnTo>
                    <a:pt x="304440" y="202704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20896" y="4378452"/>
              <a:ext cx="316230" cy="3063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20896" y="4378452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80103" y="3798570"/>
              <a:ext cx="312420" cy="3101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80103" y="3798570"/>
              <a:ext cx="312420" cy="310515"/>
            </a:xfrm>
            <a:custGeom>
              <a:avLst/>
              <a:gdLst/>
              <a:ahLst/>
              <a:cxnLst/>
              <a:rect l="l" t="t" r="r" b="b"/>
              <a:pathLst>
                <a:path w="312420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520" y="302239"/>
                  </a:lnTo>
                  <a:lnTo>
                    <a:pt x="248393" y="280263"/>
                  </a:lnTo>
                  <a:lnTo>
                    <a:pt x="282232" y="246766"/>
                  </a:lnTo>
                  <a:lnTo>
                    <a:pt x="304440" y="204307"/>
                  </a:lnTo>
                  <a:lnTo>
                    <a:pt x="312420" y="155448"/>
                  </a:lnTo>
                  <a:lnTo>
                    <a:pt x="304440" y="106216"/>
                  </a:lnTo>
                  <a:lnTo>
                    <a:pt x="282232" y="63532"/>
                  </a:lnTo>
                  <a:lnTo>
                    <a:pt x="248393" y="29919"/>
                  </a:lnTo>
                  <a:lnTo>
                    <a:pt x="205520" y="7900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83202" y="3319271"/>
              <a:ext cx="316992" cy="3093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83202" y="3319271"/>
              <a:ext cx="317500" cy="309880"/>
            </a:xfrm>
            <a:custGeom>
              <a:avLst/>
              <a:gdLst/>
              <a:ahLst/>
              <a:cxnLst/>
              <a:rect l="l" t="t" r="r" b="b"/>
              <a:pathLst>
                <a:path w="317500" h="309879">
                  <a:moveTo>
                    <a:pt x="158496" y="0"/>
                  </a:moveTo>
                  <a:lnTo>
                    <a:pt x="108362" y="7894"/>
                  </a:lnTo>
                  <a:lnTo>
                    <a:pt x="64849" y="29870"/>
                  </a:lnTo>
                  <a:lnTo>
                    <a:pt x="30553" y="63367"/>
                  </a:lnTo>
                  <a:lnTo>
                    <a:pt x="8071" y="105826"/>
                  </a:lnTo>
                  <a:lnTo>
                    <a:pt x="0" y="154686"/>
                  </a:lnTo>
                  <a:lnTo>
                    <a:pt x="8071" y="203838"/>
                  </a:lnTo>
                  <a:lnTo>
                    <a:pt x="30553" y="246333"/>
                  </a:lnTo>
                  <a:lnTo>
                    <a:pt x="64849" y="279721"/>
                  </a:lnTo>
                  <a:lnTo>
                    <a:pt x="108362" y="301550"/>
                  </a:lnTo>
                  <a:lnTo>
                    <a:pt x="158496" y="309372"/>
                  </a:lnTo>
                  <a:lnTo>
                    <a:pt x="208629" y="301550"/>
                  </a:lnTo>
                  <a:lnTo>
                    <a:pt x="252142" y="279721"/>
                  </a:lnTo>
                  <a:lnTo>
                    <a:pt x="286438" y="246333"/>
                  </a:lnTo>
                  <a:lnTo>
                    <a:pt x="308920" y="203838"/>
                  </a:lnTo>
                  <a:lnTo>
                    <a:pt x="316992" y="154686"/>
                  </a:lnTo>
                  <a:lnTo>
                    <a:pt x="308920" y="105826"/>
                  </a:lnTo>
                  <a:lnTo>
                    <a:pt x="286438" y="63367"/>
                  </a:lnTo>
                  <a:lnTo>
                    <a:pt x="252142" y="29870"/>
                  </a:lnTo>
                  <a:lnTo>
                    <a:pt x="208629" y="7894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98570" y="2841498"/>
              <a:ext cx="313182" cy="3078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98570" y="2841498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35502" y="3319271"/>
              <a:ext cx="312420" cy="3093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35502" y="3319271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20" h="309879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520" y="301550"/>
                  </a:lnTo>
                  <a:lnTo>
                    <a:pt x="248393" y="279721"/>
                  </a:lnTo>
                  <a:lnTo>
                    <a:pt x="282232" y="246333"/>
                  </a:lnTo>
                  <a:lnTo>
                    <a:pt x="304440" y="203838"/>
                  </a:lnTo>
                  <a:lnTo>
                    <a:pt x="312420" y="154686"/>
                  </a:lnTo>
                  <a:lnTo>
                    <a:pt x="304440" y="105826"/>
                  </a:lnTo>
                  <a:lnTo>
                    <a:pt x="282232" y="63367"/>
                  </a:lnTo>
                  <a:lnTo>
                    <a:pt x="248393" y="29870"/>
                  </a:lnTo>
                  <a:lnTo>
                    <a:pt x="205520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33950" y="3640073"/>
              <a:ext cx="313944" cy="3078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33950" y="3640073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4" y="153924"/>
                  </a:lnTo>
                  <a:lnTo>
                    <a:pt x="305958" y="105436"/>
                  </a:lnTo>
                  <a:lnTo>
                    <a:pt x="283707" y="63203"/>
                  </a:lnTo>
                  <a:lnTo>
                    <a:pt x="249753" y="29821"/>
                  </a:lnTo>
                  <a:lnTo>
                    <a:pt x="206654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50847" y="5356097"/>
              <a:ext cx="3953510" cy="78105"/>
            </a:xfrm>
            <a:custGeom>
              <a:avLst/>
              <a:gdLst/>
              <a:ahLst/>
              <a:cxnLst/>
              <a:rect l="l" t="t" r="r" b="b"/>
              <a:pathLst>
                <a:path w="3953510" h="78104">
                  <a:moveTo>
                    <a:pt x="3953255" y="77724"/>
                  </a:moveTo>
                  <a:lnTo>
                    <a:pt x="3953255" y="0"/>
                  </a:lnTo>
                  <a:lnTo>
                    <a:pt x="0" y="0"/>
                  </a:lnTo>
                  <a:lnTo>
                    <a:pt x="0" y="77724"/>
                  </a:lnTo>
                  <a:lnTo>
                    <a:pt x="3953255" y="777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50847" y="5356097"/>
              <a:ext cx="3953510" cy="78105"/>
            </a:xfrm>
            <a:custGeom>
              <a:avLst/>
              <a:gdLst/>
              <a:ahLst/>
              <a:cxnLst/>
              <a:rect l="l" t="t" r="r" b="b"/>
              <a:pathLst>
                <a:path w="3953510" h="78104">
                  <a:moveTo>
                    <a:pt x="0" y="0"/>
                  </a:moveTo>
                  <a:lnTo>
                    <a:pt x="0" y="77724"/>
                  </a:lnTo>
                  <a:lnTo>
                    <a:pt x="3953255" y="77723"/>
                  </a:lnTo>
                  <a:lnTo>
                    <a:pt x="395325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625846" y="1421130"/>
            <a:ext cx="2895600" cy="2585323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marR="461645">
              <a:lnSpc>
                <a:spcPct val="100000"/>
              </a:lnSpc>
            </a:pPr>
            <a:r>
              <a:rPr sz="2400" spc="-95" dirty="0">
                <a:solidFill>
                  <a:srgbClr val="F9F9F9"/>
                </a:solidFill>
                <a:latin typeface="Arial"/>
                <a:cs typeface="Arial"/>
              </a:rPr>
              <a:t>Subjects </a:t>
            </a:r>
            <a:r>
              <a:rPr sz="2400" spc="-110" dirty="0">
                <a:solidFill>
                  <a:srgbClr val="F9F9F9"/>
                </a:solidFill>
                <a:latin typeface="Arial"/>
                <a:cs typeface="Arial"/>
              </a:rPr>
              <a:t>are  </a:t>
            </a:r>
            <a:r>
              <a:rPr sz="2400" spc="-100" dirty="0">
                <a:solidFill>
                  <a:srgbClr val="F9F9F9"/>
                </a:solidFill>
                <a:latin typeface="Arial"/>
                <a:cs typeface="Arial"/>
              </a:rPr>
              <a:t>screened </a:t>
            </a: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using 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fasting </a:t>
            </a:r>
            <a:r>
              <a:rPr sz="2400" spc="-90" dirty="0">
                <a:solidFill>
                  <a:srgbClr val="F9F9F9"/>
                </a:solidFill>
                <a:latin typeface="Arial"/>
                <a:cs typeface="Arial"/>
              </a:rPr>
              <a:t>plasma  </a:t>
            </a:r>
            <a:r>
              <a:rPr sz="2400" spc="-80" dirty="0">
                <a:solidFill>
                  <a:srgbClr val="F9F9F9"/>
                </a:solidFill>
                <a:latin typeface="Arial"/>
                <a:cs typeface="Arial"/>
              </a:rPr>
              <a:t>glucose </a:t>
            </a:r>
            <a:r>
              <a:rPr sz="2400" spc="40" dirty="0">
                <a:solidFill>
                  <a:srgbClr val="F9F9F9"/>
                </a:solidFill>
                <a:latin typeface="Arial"/>
                <a:cs typeface="Arial"/>
              </a:rPr>
              <a:t>with </a:t>
            </a:r>
            <a:r>
              <a:rPr sz="2400" spc="-180" dirty="0">
                <a:solidFill>
                  <a:srgbClr val="F9F9F9"/>
                </a:solidFill>
                <a:latin typeface="Arial"/>
                <a:cs typeface="Arial"/>
              </a:rPr>
              <a:t>a</a:t>
            </a:r>
            <a:r>
              <a:rPr lang="en-US" sz="2400" spc="-18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47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Arial"/>
                <a:cs typeface="Arial"/>
              </a:rPr>
              <a:t>low  </a:t>
            </a:r>
            <a:r>
              <a:rPr sz="2400" spc="-15" dirty="0">
                <a:solidFill>
                  <a:srgbClr val="F9F9F9"/>
                </a:solidFill>
                <a:latin typeface="Arial"/>
                <a:cs typeface="Arial"/>
              </a:rPr>
              <a:t>(blood </a:t>
            </a:r>
            <a:r>
              <a:rPr sz="2400" spc="-95" dirty="0">
                <a:solidFill>
                  <a:srgbClr val="F9F9F9"/>
                </a:solidFill>
                <a:latin typeface="Arial"/>
                <a:cs typeface="Arial"/>
              </a:rPr>
              <a:t>sugar)</a:t>
            </a:r>
            <a:r>
              <a:rPr sz="2400" spc="-34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9F9F9"/>
                </a:solidFill>
                <a:latin typeface="Arial"/>
                <a:cs typeface="Arial"/>
              </a:rPr>
              <a:t>cut-</a:t>
            </a:r>
            <a:endParaRPr sz="2400" dirty="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25"/>
              </a:spcBef>
            </a:pPr>
            <a:r>
              <a:rPr sz="2400" spc="30" dirty="0">
                <a:solidFill>
                  <a:srgbClr val="F9F9F9"/>
                </a:solidFill>
                <a:latin typeface="Arial"/>
                <a:cs typeface="Arial"/>
              </a:rPr>
              <a:t>point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59678" y="6120450"/>
            <a:ext cx="973455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1700" spc="-229" dirty="0">
                <a:latin typeface="Arial"/>
                <a:cs typeface="Arial"/>
              </a:rPr>
              <a:t>S</a:t>
            </a:r>
            <a:r>
              <a:rPr sz="1700" spc="-170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160" dirty="0">
                <a:latin typeface="Arial"/>
                <a:cs typeface="Arial"/>
              </a:rPr>
              <a:t>s</a:t>
            </a:r>
            <a:r>
              <a:rPr sz="1700" spc="-45" dirty="0">
                <a:latin typeface="Arial"/>
                <a:cs typeface="Arial"/>
              </a:rPr>
              <a:t>=</a:t>
            </a:r>
            <a:r>
              <a:rPr sz="1700" spc="-20" dirty="0">
                <a:latin typeface="Arial"/>
                <a:cs typeface="Arial"/>
              </a:rPr>
              <a:t>8</a:t>
            </a:r>
            <a:r>
              <a:rPr sz="1700" spc="-60" dirty="0">
                <a:latin typeface="Arial"/>
                <a:cs typeface="Arial"/>
              </a:rPr>
              <a:t>5</a:t>
            </a:r>
            <a:r>
              <a:rPr sz="1700" spc="-160" dirty="0">
                <a:latin typeface="Arial"/>
                <a:cs typeface="Arial"/>
              </a:rPr>
              <a:t>%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78878" y="6120450"/>
            <a:ext cx="986790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1700" spc="-300" dirty="0">
                <a:latin typeface="Arial"/>
                <a:cs typeface="Arial"/>
              </a:rPr>
              <a:t>S</a:t>
            </a:r>
            <a:r>
              <a:rPr sz="1700" spc="20" dirty="0">
                <a:latin typeface="Arial"/>
                <a:cs typeface="Arial"/>
              </a:rPr>
              <a:t>p</a:t>
            </a:r>
            <a:r>
              <a:rPr sz="1700" spc="-90" dirty="0">
                <a:latin typeface="Arial"/>
                <a:cs typeface="Arial"/>
              </a:rPr>
              <a:t>e</a:t>
            </a:r>
            <a:r>
              <a:rPr sz="1700" spc="-85" dirty="0">
                <a:latin typeface="Arial"/>
                <a:cs typeface="Arial"/>
              </a:rPr>
              <a:t>c</a:t>
            </a:r>
            <a:r>
              <a:rPr sz="1700" spc="30" dirty="0">
                <a:latin typeface="Arial"/>
                <a:cs typeface="Arial"/>
              </a:rPr>
              <a:t>=</a:t>
            </a:r>
            <a:r>
              <a:rPr sz="1700" spc="-85" dirty="0">
                <a:latin typeface="Arial"/>
                <a:cs typeface="Arial"/>
              </a:rPr>
              <a:t>3</a:t>
            </a:r>
            <a:r>
              <a:rPr sz="1700" spc="-70" dirty="0">
                <a:latin typeface="Arial"/>
                <a:cs typeface="Arial"/>
              </a:rPr>
              <a:t>0</a:t>
            </a:r>
            <a:r>
              <a:rPr sz="1700" spc="-160" dirty="0">
                <a:latin typeface="Arial"/>
                <a:cs typeface="Arial"/>
              </a:rPr>
              <a:t>%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9008" y="6140316"/>
            <a:ext cx="5429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20</a:t>
            </a:fld>
            <a:endParaRPr spc="-90" dirty="0"/>
          </a:p>
        </p:txBody>
      </p:sp>
      <p:sp>
        <p:nvSpPr>
          <p:cNvPr id="101" name="object 101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5597328" y="3978840"/>
          <a:ext cx="2933700" cy="2096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425">
                <a:tc gridSpan="2"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7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Diabetics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7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Non-Diabetics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700" spc="-75" dirty="0">
                          <a:latin typeface="Arial"/>
                          <a:cs typeface="Arial"/>
                        </a:rPr>
                        <a:t>17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700" spc="-75" dirty="0">
                          <a:latin typeface="Arial"/>
                          <a:cs typeface="Arial"/>
                        </a:rPr>
                        <a:t>14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399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T w="9525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75" dirty="0">
                          <a:latin typeface="Arial"/>
                          <a:cs typeface="Arial"/>
                        </a:rPr>
                        <a:t>20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T w="9525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75" dirty="0">
                          <a:latin typeface="Arial"/>
                          <a:cs typeface="Arial"/>
                        </a:rPr>
                        <a:t>20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T w="9525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477770" cy="181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95" dirty="0">
                <a:solidFill>
                  <a:srgbClr val="969696"/>
                </a:solidFill>
                <a:latin typeface="Arial"/>
                <a:cs typeface="Arial"/>
              </a:rPr>
              <a:t>Subjects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969696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0"/>
              </a:lnSpc>
              <a:spcBef>
                <a:spcPts val="100"/>
              </a:spcBef>
            </a:pPr>
            <a:r>
              <a:rPr sz="2400" spc="-100" dirty="0">
                <a:solidFill>
                  <a:srgbClr val="969696"/>
                </a:solidFill>
                <a:latin typeface="Arial"/>
                <a:cs typeface="Arial"/>
              </a:rPr>
              <a:t>screened </a:t>
            </a: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using 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fasting </a:t>
            </a:r>
            <a:r>
              <a:rPr sz="2400" spc="-90" dirty="0">
                <a:solidFill>
                  <a:srgbClr val="969696"/>
                </a:solidFill>
                <a:latin typeface="Arial"/>
                <a:cs typeface="Arial"/>
              </a:rPr>
              <a:t>plasma  </a:t>
            </a:r>
            <a:r>
              <a:rPr sz="2400" spc="-75" dirty="0">
                <a:solidFill>
                  <a:srgbClr val="969696"/>
                </a:solidFill>
                <a:latin typeface="Arial"/>
                <a:cs typeface="Arial"/>
              </a:rPr>
              <a:t>glucose </a:t>
            </a:r>
            <a:r>
              <a:rPr sz="2400" spc="45" dirty="0">
                <a:solidFill>
                  <a:srgbClr val="969696"/>
                </a:solidFill>
                <a:latin typeface="Arial"/>
                <a:cs typeface="Arial"/>
              </a:rPr>
              <a:t>with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</a:t>
            </a:r>
            <a:r>
              <a:rPr sz="2400" spc="-49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high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40"/>
              </a:lnSpc>
            </a:pPr>
            <a:r>
              <a:rPr sz="2400" spc="10" dirty="0">
                <a:solidFill>
                  <a:srgbClr val="969696"/>
                </a:solidFill>
                <a:latin typeface="Arial"/>
                <a:cs typeface="Arial"/>
              </a:rPr>
              <a:t>cut-point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71628" y="5266182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1628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0" y="0"/>
                  </a:moveTo>
                  <a:lnTo>
                    <a:pt x="0" y="5266182"/>
                  </a:lnTo>
                  <a:lnTo>
                    <a:pt x="71628" y="5266182"/>
                  </a:lnTo>
                  <a:lnTo>
                    <a:pt x="71627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313944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313182" y="153162"/>
                  </a:move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312420" y="153162"/>
                  </a:move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316229" y="153162"/>
                  </a:move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157733" y="0"/>
                  </a:move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313943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1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30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4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29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3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313943" y="155448"/>
                  </a:move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156971" y="0"/>
                  </a:move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316229" y="153924"/>
                  </a:move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157733" y="0"/>
                  </a:move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313182" y="155448"/>
                  </a:move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59352" y="2284476"/>
              <a:ext cx="313944" cy="306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59352" y="228447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10100" y="1884426"/>
              <a:ext cx="313944" cy="306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10100" y="188442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71644" y="5556503"/>
              <a:ext cx="316230" cy="306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71644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33950" y="6272021"/>
              <a:ext cx="313944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33950" y="6272021"/>
              <a:ext cx="314325" cy="309880"/>
            </a:xfrm>
            <a:custGeom>
              <a:avLst/>
              <a:gdLst/>
              <a:ahLst/>
              <a:cxnLst/>
              <a:rect l="l" t="t" r="r" b="b"/>
              <a:pathLst>
                <a:path w="314325" h="309879">
                  <a:moveTo>
                    <a:pt x="156972" y="0"/>
                  </a:moveTo>
                  <a:lnTo>
                    <a:pt x="107289" y="7894"/>
                  </a:lnTo>
                  <a:lnTo>
                    <a:pt x="64190" y="29870"/>
                  </a:lnTo>
                  <a:lnTo>
                    <a:pt x="30236" y="63367"/>
                  </a:lnTo>
                  <a:lnTo>
                    <a:pt x="7985" y="105826"/>
                  </a:lnTo>
                  <a:lnTo>
                    <a:pt x="0" y="154686"/>
                  </a:lnTo>
                  <a:lnTo>
                    <a:pt x="7985" y="203838"/>
                  </a:lnTo>
                  <a:lnTo>
                    <a:pt x="30236" y="246333"/>
                  </a:lnTo>
                  <a:lnTo>
                    <a:pt x="64190" y="279721"/>
                  </a:lnTo>
                  <a:lnTo>
                    <a:pt x="107289" y="301550"/>
                  </a:lnTo>
                  <a:lnTo>
                    <a:pt x="156972" y="309372"/>
                  </a:lnTo>
                  <a:lnTo>
                    <a:pt x="206654" y="301550"/>
                  </a:lnTo>
                  <a:lnTo>
                    <a:pt x="249753" y="279721"/>
                  </a:lnTo>
                  <a:lnTo>
                    <a:pt x="283707" y="246333"/>
                  </a:lnTo>
                  <a:lnTo>
                    <a:pt x="305958" y="203838"/>
                  </a:lnTo>
                  <a:lnTo>
                    <a:pt x="313944" y="154686"/>
                  </a:lnTo>
                  <a:lnTo>
                    <a:pt x="305958" y="105826"/>
                  </a:lnTo>
                  <a:lnTo>
                    <a:pt x="283707" y="63367"/>
                  </a:lnTo>
                  <a:lnTo>
                    <a:pt x="249753" y="29870"/>
                  </a:lnTo>
                  <a:lnTo>
                    <a:pt x="206654" y="7894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98570" y="6192773"/>
              <a:ext cx="313182" cy="307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98570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35502" y="5716523"/>
              <a:ext cx="312420" cy="306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35502" y="5716523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20896" y="5556503"/>
              <a:ext cx="316230" cy="306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20896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63973" y="5955029"/>
              <a:ext cx="317754" cy="3063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63973" y="5955029"/>
              <a:ext cx="318135" cy="306705"/>
            </a:xfrm>
            <a:custGeom>
              <a:avLst/>
              <a:gdLst/>
              <a:ahLst/>
              <a:cxnLst/>
              <a:rect l="l" t="t" r="r" b="b"/>
              <a:pathLst>
                <a:path w="318135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708" y="298515"/>
                  </a:lnTo>
                  <a:lnTo>
                    <a:pt x="252410" y="276770"/>
                  </a:lnTo>
                  <a:lnTo>
                    <a:pt x="286932" y="243614"/>
                  </a:lnTo>
                  <a:lnTo>
                    <a:pt x="309603" y="201570"/>
                  </a:lnTo>
                  <a:lnTo>
                    <a:pt x="317754" y="153162"/>
                  </a:lnTo>
                  <a:lnTo>
                    <a:pt x="309603" y="104753"/>
                  </a:lnTo>
                  <a:lnTo>
                    <a:pt x="286932" y="62709"/>
                  </a:lnTo>
                  <a:lnTo>
                    <a:pt x="252410" y="29553"/>
                  </a:lnTo>
                  <a:lnTo>
                    <a:pt x="208708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16273" y="4997196"/>
              <a:ext cx="314706" cy="306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6273" y="4997196"/>
              <a:ext cx="314960" cy="306705"/>
            </a:xfrm>
            <a:custGeom>
              <a:avLst/>
              <a:gdLst/>
              <a:ahLst/>
              <a:cxnLst/>
              <a:rect l="l" t="t" r="r" b="b"/>
              <a:pathLst>
                <a:path w="314960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733" y="298515"/>
                  </a:lnTo>
                  <a:lnTo>
                    <a:pt x="250021" y="276770"/>
                  </a:lnTo>
                  <a:lnTo>
                    <a:pt x="284201" y="243614"/>
                  </a:lnTo>
                  <a:lnTo>
                    <a:pt x="306640" y="201570"/>
                  </a:lnTo>
                  <a:lnTo>
                    <a:pt x="314706" y="153162"/>
                  </a:lnTo>
                  <a:lnTo>
                    <a:pt x="306640" y="104753"/>
                  </a:lnTo>
                  <a:lnTo>
                    <a:pt x="284201" y="62709"/>
                  </a:lnTo>
                  <a:lnTo>
                    <a:pt x="250021" y="29553"/>
                  </a:lnTo>
                  <a:lnTo>
                    <a:pt x="206733" y="780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33950" y="4997196"/>
              <a:ext cx="313944" cy="306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33950" y="499719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03953" y="4837176"/>
              <a:ext cx="312420" cy="3063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03953" y="48371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71644" y="4597146"/>
              <a:ext cx="316230" cy="3078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71644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46270" y="4119371"/>
              <a:ext cx="316230" cy="3078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46270" y="4119371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54729" y="4438650"/>
              <a:ext cx="312420" cy="30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54729" y="4438650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20" h="307975">
                  <a:moveTo>
                    <a:pt x="156210" y="0"/>
                  </a:moveTo>
                  <a:lnTo>
                    <a:pt x="106606" y="7815"/>
                  </a:lnTo>
                  <a:lnTo>
                    <a:pt x="63697" y="29602"/>
                  </a:lnTo>
                  <a:lnTo>
                    <a:pt x="29967" y="62874"/>
                  </a:lnTo>
                  <a:lnTo>
                    <a:pt x="7906" y="105143"/>
                  </a:lnTo>
                  <a:lnTo>
                    <a:pt x="0" y="153924"/>
                  </a:lnTo>
                  <a:lnTo>
                    <a:pt x="7906" y="202704"/>
                  </a:lnTo>
                  <a:lnTo>
                    <a:pt x="29967" y="244973"/>
                  </a:lnTo>
                  <a:lnTo>
                    <a:pt x="63697" y="278245"/>
                  </a:lnTo>
                  <a:lnTo>
                    <a:pt x="106606" y="300032"/>
                  </a:lnTo>
                  <a:lnTo>
                    <a:pt x="156210" y="307848"/>
                  </a:lnTo>
                  <a:lnTo>
                    <a:pt x="205520" y="300032"/>
                  </a:lnTo>
                  <a:lnTo>
                    <a:pt x="248393" y="278245"/>
                  </a:lnTo>
                  <a:lnTo>
                    <a:pt x="282232" y="244973"/>
                  </a:lnTo>
                  <a:lnTo>
                    <a:pt x="304440" y="202704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20896" y="4378452"/>
              <a:ext cx="316230" cy="3063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20896" y="4378452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80103" y="3798570"/>
              <a:ext cx="312420" cy="3101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80103" y="3798570"/>
              <a:ext cx="312420" cy="310515"/>
            </a:xfrm>
            <a:custGeom>
              <a:avLst/>
              <a:gdLst/>
              <a:ahLst/>
              <a:cxnLst/>
              <a:rect l="l" t="t" r="r" b="b"/>
              <a:pathLst>
                <a:path w="312420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520" y="302239"/>
                  </a:lnTo>
                  <a:lnTo>
                    <a:pt x="248393" y="280263"/>
                  </a:lnTo>
                  <a:lnTo>
                    <a:pt x="282232" y="246766"/>
                  </a:lnTo>
                  <a:lnTo>
                    <a:pt x="304440" y="204307"/>
                  </a:lnTo>
                  <a:lnTo>
                    <a:pt x="312420" y="155448"/>
                  </a:lnTo>
                  <a:lnTo>
                    <a:pt x="304440" y="106216"/>
                  </a:lnTo>
                  <a:lnTo>
                    <a:pt x="282232" y="63532"/>
                  </a:lnTo>
                  <a:lnTo>
                    <a:pt x="248393" y="29919"/>
                  </a:lnTo>
                  <a:lnTo>
                    <a:pt x="205520" y="7900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83202" y="3319271"/>
              <a:ext cx="316992" cy="3093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83202" y="3319271"/>
              <a:ext cx="317500" cy="309880"/>
            </a:xfrm>
            <a:custGeom>
              <a:avLst/>
              <a:gdLst/>
              <a:ahLst/>
              <a:cxnLst/>
              <a:rect l="l" t="t" r="r" b="b"/>
              <a:pathLst>
                <a:path w="317500" h="309879">
                  <a:moveTo>
                    <a:pt x="158496" y="0"/>
                  </a:moveTo>
                  <a:lnTo>
                    <a:pt x="108362" y="7894"/>
                  </a:lnTo>
                  <a:lnTo>
                    <a:pt x="64849" y="29870"/>
                  </a:lnTo>
                  <a:lnTo>
                    <a:pt x="30553" y="63367"/>
                  </a:lnTo>
                  <a:lnTo>
                    <a:pt x="8071" y="105826"/>
                  </a:lnTo>
                  <a:lnTo>
                    <a:pt x="0" y="154686"/>
                  </a:lnTo>
                  <a:lnTo>
                    <a:pt x="8071" y="203838"/>
                  </a:lnTo>
                  <a:lnTo>
                    <a:pt x="30553" y="246333"/>
                  </a:lnTo>
                  <a:lnTo>
                    <a:pt x="64849" y="279721"/>
                  </a:lnTo>
                  <a:lnTo>
                    <a:pt x="108362" y="301550"/>
                  </a:lnTo>
                  <a:lnTo>
                    <a:pt x="158496" y="309372"/>
                  </a:lnTo>
                  <a:lnTo>
                    <a:pt x="208629" y="301550"/>
                  </a:lnTo>
                  <a:lnTo>
                    <a:pt x="252142" y="279721"/>
                  </a:lnTo>
                  <a:lnTo>
                    <a:pt x="286438" y="246333"/>
                  </a:lnTo>
                  <a:lnTo>
                    <a:pt x="308920" y="203838"/>
                  </a:lnTo>
                  <a:lnTo>
                    <a:pt x="316992" y="154686"/>
                  </a:lnTo>
                  <a:lnTo>
                    <a:pt x="308920" y="105826"/>
                  </a:lnTo>
                  <a:lnTo>
                    <a:pt x="286438" y="63367"/>
                  </a:lnTo>
                  <a:lnTo>
                    <a:pt x="252142" y="29870"/>
                  </a:lnTo>
                  <a:lnTo>
                    <a:pt x="208629" y="7894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98570" y="2841498"/>
              <a:ext cx="313182" cy="3078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98570" y="2841498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35502" y="3319271"/>
              <a:ext cx="312420" cy="3093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35502" y="3319271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20" h="309879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520" y="301550"/>
                  </a:lnTo>
                  <a:lnTo>
                    <a:pt x="248393" y="279721"/>
                  </a:lnTo>
                  <a:lnTo>
                    <a:pt x="282232" y="246333"/>
                  </a:lnTo>
                  <a:lnTo>
                    <a:pt x="304440" y="203838"/>
                  </a:lnTo>
                  <a:lnTo>
                    <a:pt x="312420" y="154686"/>
                  </a:lnTo>
                  <a:lnTo>
                    <a:pt x="304440" y="105826"/>
                  </a:lnTo>
                  <a:lnTo>
                    <a:pt x="282232" y="63367"/>
                  </a:lnTo>
                  <a:lnTo>
                    <a:pt x="248393" y="29870"/>
                  </a:lnTo>
                  <a:lnTo>
                    <a:pt x="205520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33950" y="3640073"/>
              <a:ext cx="313944" cy="3078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33950" y="3640073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4" y="153924"/>
                  </a:lnTo>
                  <a:lnTo>
                    <a:pt x="305958" y="105436"/>
                  </a:lnTo>
                  <a:lnTo>
                    <a:pt x="283707" y="63203"/>
                  </a:lnTo>
                  <a:lnTo>
                    <a:pt x="249753" y="29821"/>
                  </a:lnTo>
                  <a:lnTo>
                    <a:pt x="206654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50847" y="2689098"/>
              <a:ext cx="3953510" cy="78105"/>
            </a:xfrm>
            <a:custGeom>
              <a:avLst/>
              <a:gdLst/>
              <a:ahLst/>
              <a:cxnLst/>
              <a:rect l="l" t="t" r="r" b="b"/>
              <a:pathLst>
                <a:path w="3953510" h="78105">
                  <a:moveTo>
                    <a:pt x="3953255" y="77723"/>
                  </a:moveTo>
                  <a:lnTo>
                    <a:pt x="3953255" y="0"/>
                  </a:lnTo>
                  <a:lnTo>
                    <a:pt x="0" y="0"/>
                  </a:lnTo>
                  <a:lnTo>
                    <a:pt x="0" y="77724"/>
                  </a:lnTo>
                  <a:lnTo>
                    <a:pt x="3953255" y="7772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50847" y="2689098"/>
              <a:ext cx="3953510" cy="78105"/>
            </a:xfrm>
            <a:custGeom>
              <a:avLst/>
              <a:gdLst/>
              <a:ahLst/>
              <a:cxnLst/>
              <a:rect l="l" t="t" r="r" b="b"/>
              <a:pathLst>
                <a:path w="3953510" h="78105">
                  <a:moveTo>
                    <a:pt x="0" y="0"/>
                  </a:moveTo>
                  <a:lnTo>
                    <a:pt x="0" y="77724"/>
                  </a:lnTo>
                  <a:lnTo>
                    <a:pt x="3953255" y="77723"/>
                  </a:lnTo>
                  <a:lnTo>
                    <a:pt x="395325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625846" y="1421130"/>
            <a:ext cx="2886710" cy="1846659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marR="334010">
              <a:lnSpc>
                <a:spcPct val="100000"/>
              </a:lnSpc>
            </a:pPr>
            <a:r>
              <a:rPr sz="2400" spc="-95" dirty="0">
                <a:solidFill>
                  <a:srgbClr val="F9F9F9"/>
                </a:solidFill>
                <a:latin typeface="Arial"/>
                <a:cs typeface="Arial"/>
              </a:rPr>
              <a:t>Subjects </a:t>
            </a:r>
            <a:r>
              <a:rPr sz="2400" spc="-110" dirty="0">
                <a:solidFill>
                  <a:srgbClr val="F9F9F9"/>
                </a:solidFill>
                <a:latin typeface="Arial"/>
                <a:cs typeface="Arial"/>
              </a:rPr>
              <a:t>are  </a:t>
            </a:r>
            <a:r>
              <a:rPr sz="2400" spc="-100" dirty="0">
                <a:solidFill>
                  <a:srgbClr val="F9F9F9"/>
                </a:solidFill>
                <a:latin typeface="Arial"/>
                <a:cs typeface="Arial"/>
              </a:rPr>
              <a:t>screened </a:t>
            </a: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using 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fasting </a:t>
            </a:r>
            <a:r>
              <a:rPr sz="2400" spc="-90" dirty="0">
                <a:solidFill>
                  <a:srgbClr val="F9F9F9"/>
                </a:solidFill>
                <a:latin typeface="Arial"/>
                <a:cs typeface="Arial"/>
              </a:rPr>
              <a:t>plasma  </a:t>
            </a:r>
            <a:r>
              <a:rPr sz="2400" spc="-75" dirty="0">
                <a:solidFill>
                  <a:srgbClr val="F9F9F9"/>
                </a:solidFill>
                <a:latin typeface="Arial"/>
                <a:cs typeface="Arial"/>
              </a:rPr>
              <a:t>glucose </a:t>
            </a:r>
            <a:r>
              <a:rPr sz="2400" spc="45" dirty="0">
                <a:solidFill>
                  <a:srgbClr val="F9F9F9"/>
                </a:solidFill>
                <a:latin typeface="Arial"/>
                <a:cs typeface="Arial"/>
              </a:rPr>
              <a:t>with </a:t>
            </a:r>
            <a:r>
              <a:rPr sz="2400" spc="-180" dirty="0">
                <a:solidFill>
                  <a:srgbClr val="F9F9F9"/>
                </a:solidFill>
                <a:latin typeface="Arial"/>
                <a:cs typeface="Arial"/>
              </a:rPr>
              <a:t>a</a:t>
            </a:r>
            <a:r>
              <a:rPr sz="2400" spc="-49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lang="en-US" sz="2400" spc="-49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9F9F9"/>
                </a:solidFill>
                <a:latin typeface="Arial"/>
                <a:cs typeface="Arial"/>
              </a:rPr>
              <a:t>high</a:t>
            </a:r>
            <a:r>
              <a:rPr lang="en-US" sz="2400" spc="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Arial"/>
                <a:cs typeface="Arial"/>
              </a:rPr>
              <a:t>cut-point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59678" y="6120450"/>
            <a:ext cx="973455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1700" spc="-229" dirty="0">
                <a:latin typeface="Arial"/>
                <a:cs typeface="Arial"/>
              </a:rPr>
              <a:t>S</a:t>
            </a:r>
            <a:r>
              <a:rPr sz="1700" spc="-170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160" dirty="0">
                <a:latin typeface="Arial"/>
                <a:cs typeface="Arial"/>
              </a:rPr>
              <a:t>s</a:t>
            </a:r>
            <a:r>
              <a:rPr sz="1700" spc="-45" dirty="0">
                <a:latin typeface="Arial"/>
                <a:cs typeface="Arial"/>
              </a:rPr>
              <a:t>=</a:t>
            </a:r>
            <a:r>
              <a:rPr sz="1700" spc="-20" dirty="0">
                <a:latin typeface="Arial"/>
                <a:cs typeface="Arial"/>
              </a:rPr>
              <a:t>8</a:t>
            </a:r>
            <a:r>
              <a:rPr sz="1700" spc="-60" dirty="0">
                <a:latin typeface="Arial"/>
                <a:cs typeface="Arial"/>
              </a:rPr>
              <a:t>5</a:t>
            </a:r>
            <a:r>
              <a:rPr sz="1700" spc="-160" dirty="0">
                <a:latin typeface="Arial"/>
                <a:cs typeface="Arial"/>
              </a:rPr>
              <a:t>%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78878" y="6120450"/>
            <a:ext cx="986790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</a:pPr>
            <a:r>
              <a:rPr sz="1700" spc="-300" dirty="0">
                <a:latin typeface="Arial"/>
                <a:cs typeface="Arial"/>
              </a:rPr>
              <a:t>S</a:t>
            </a:r>
            <a:r>
              <a:rPr sz="1700" spc="20" dirty="0">
                <a:latin typeface="Arial"/>
                <a:cs typeface="Arial"/>
              </a:rPr>
              <a:t>p</a:t>
            </a:r>
            <a:r>
              <a:rPr sz="1700" spc="-90" dirty="0">
                <a:latin typeface="Arial"/>
                <a:cs typeface="Arial"/>
              </a:rPr>
              <a:t>e</a:t>
            </a:r>
            <a:r>
              <a:rPr sz="1700" spc="-85" dirty="0">
                <a:latin typeface="Arial"/>
                <a:cs typeface="Arial"/>
              </a:rPr>
              <a:t>c</a:t>
            </a:r>
            <a:r>
              <a:rPr sz="1700" spc="30" dirty="0">
                <a:latin typeface="Arial"/>
                <a:cs typeface="Arial"/>
              </a:rPr>
              <a:t>=</a:t>
            </a:r>
            <a:r>
              <a:rPr sz="1700" spc="-85" dirty="0">
                <a:latin typeface="Arial"/>
                <a:cs typeface="Arial"/>
              </a:rPr>
              <a:t>3</a:t>
            </a:r>
            <a:r>
              <a:rPr sz="1700" spc="-70" dirty="0">
                <a:latin typeface="Arial"/>
                <a:cs typeface="Arial"/>
              </a:rPr>
              <a:t>0</a:t>
            </a:r>
            <a:r>
              <a:rPr sz="1700" spc="-160" dirty="0">
                <a:latin typeface="Arial"/>
                <a:cs typeface="Arial"/>
              </a:rPr>
              <a:t>%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9008" y="6140316"/>
            <a:ext cx="5429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21</a:t>
            </a:fld>
            <a:endParaRPr spc="-90" dirty="0"/>
          </a:p>
        </p:txBody>
      </p:sp>
      <p:sp>
        <p:nvSpPr>
          <p:cNvPr id="101" name="object 101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5599798" y="3979024"/>
          <a:ext cx="2932430" cy="2096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425">
                <a:tc gridSpan="2"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Diabetics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Non-Diabetics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700" spc="-90" dirty="0">
                          <a:latin typeface="Arial"/>
                          <a:cs typeface="Arial"/>
                        </a:rPr>
                        <a:t>15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700" spc="-90" dirty="0">
                          <a:latin typeface="Arial"/>
                          <a:cs typeface="Arial"/>
                        </a:rPr>
                        <a:t>18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T w="6350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90" dirty="0">
                          <a:latin typeface="Arial"/>
                          <a:cs typeface="Arial"/>
                        </a:rPr>
                        <a:t>20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100" dirty="0">
                          <a:latin typeface="Arial"/>
                          <a:cs typeface="Arial"/>
                        </a:rPr>
                        <a:t>20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563495" cy="217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In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</a:t>
            </a:r>
            <a:r>
              <a:rPr sz="2400" spc="-2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969696"/>
                </a:solidFill>
                <a:latin typeface="Arial"/>
                <a:cs typeface="Arial"/>
              </a:rPr>
              <a:t>typical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99900"/>
              </a:lnSpc>
            </a:pPr>
            <a:r>
              <a:rPr sz="2400" spc="-15" dirty="0">
                <a:solidFill>
                  <a:srgbClr val="969696"/>
                </a:solidFill>
                <a:latin typeface="Arial"/>
                <a:cs typeface="Arial"/>
              </a:rPr>
              <a:t>population,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there </a:t>
            </a:r>
            <a:r>
              <a:rPr sz="2400" spc="-114" dirty="0">
                <a:solidFill>
                  <a:srgbClr val="969696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969696"/>
                </a:solidFill>
                <a:latin typeface="Arial"/>
                <a:cs typeface="Arial"/>
              </a:rPr>
              <a:t>no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line </a:t>
            </a:r>
            <a:r>
              <a:rPr sz="2400" spc="-60" dirty="0">
                <a:solidFill>
                  <a:srgbClr val="969696"/>
                </a:solidFill>
                <a:latin typeface="Arial"/>
                <a:cs typeface="Arial"/>
              </a:rPr>
              <a:t>separating 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</a:t>
            </a:r>
            <a:r>
              <a:rPr sz="2400" spc="45" dirty="0">
                <a:solidFill>
                  <a:srgbClr val="969696"/>
                </a:solidFill>
                <a:latin typeface="Arial"/>
                <a:cs typeface="Arial"/>
              </a:rPr>
              <a:t>two</a:t>
            </a:r>
            <a:r>
              <a:rPr sz="2400" spc="-46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969696"/>
                </a:solidFill>
                <a:latin typeface="Arial"/>
                <a:cs typeface="Arial"/>
              </a:rPr>
              <a:t>groups, </a:t>
            </a:r>
            <a:r>
              <a:rPr sz="2400" spc="-55" dirty="0">
                <a:solidFill>
                  <a:srgbClr val="969696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969696"/>
                </a:solidFill>
                <a:latin typeface="Arial"/>
                <a:cs typeface="Arial"/>
              </a:rPr>
              <a:t>subjects</a:t>
            </a:r>
            <a:r>
              <a:rPr sz="2400" spc="-3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969696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mixed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71628" y="5266182"/>
                  </a:moveTo>
                  <a:lnTo>
                    <a:pt x="71627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1628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86328" y="1469897"/>
              <a:ext cx="71755" cy="5266690"/>
            </a:xfrm>
            <a:custGeom>
              <a:avLst/>
              <a:gdLst/>
              <a:ahLst/>
              <a:cxnLst/>
              <a:rect l="l" t="t" r="r" b="b"/>
              <a:pathLst>
                <a:path w="71754" h="5266690">
                  <a:moveTo>
                    <a:pt x="0" y="0"/>
                  </a:moveTo>
                  <a:lnTo>
                    <a:pt x="0" y="5266182"/>
                  </a:lnTo>
                  <a:lnTo>
                    <a:pt x="71628" y="5266182"/>
                  </a:lnTo>
                  <a:lnTo>
                    <a:pt x="71627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313944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7829" y="1565147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313182" y="153162"/>
                  </a:move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74748" y="1884426"/>
              <a:ext cx="313690" cy="306705"/>
            </a:xfrm>
            <a:custGeom>
              <a:avLst/>
              <a:gdLst/>
              <a:ahLst/>
              <a:cxnLst/>
              <a:rect l="l" t="t" r="r" b="b"/>
              <a:pathLst>
                <a:path w="31368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92" y="298515"/>
                  </a:lnTo>
                  <a:lnTo>
                    <a:pt x="248991" y="276770"/>
                  </a:lnTo>
                  <a:lnTo>
                    <a:pt x="282945" y="243614"/>
                  </a:lnTo>
                  <a:lnTo>
                    <a:pt x="305196" y="201570"/>
                  </a:lnTo>
                  <a:lnTo>
                    <a:pt x="313182" y="153162"/>
                  </a:lnTo>
                  <a:lnTo>
                    <a:pt x="305196" y="104753"/>
                  </a:lnTo>
                  <a:lnTo>
                    <a:pt x="282945" y="62709"/>
                  </a:lnTo>
                  <a:lnTo>
                    <a:pt x="248991" y="29553"/>
                  </a:lnTo>
                  <a:lnTo>
                    <a:pt x="205892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312420" y="153162"/>
                  </a:move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9373" y="22844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19" h="306705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813" y="298515"/>
                  </a:lnTo>
                  <a:lnTo>
                    <a:pt x="248722" y="276770"/>
                  </a:lnTo>
                  <a:lnTo>
                    <a:pt x="282452" y="243614"/>
                  </a:lnTo>
                  <a:lnTo>
                    <a:pt x="304513" y="201570"/>
                  </a:lnTo>
                  <a:lnTo>
                    <a:pt x="312420" y="153162"/>
                  </a:lnTo>
                  <a:lnTo>
                    <a:pt x="304513" y="104753"/>
                  </a:lnTo>
                  <a:lnTo>
                    <a:pt x="282452" y="62709"/>
                  </a:lnTo>
                  <a:lnTo>
                    <a:pt x="248722" y="29553"/>
                  </a:lnTo>
                  <a:lnTo>
                    <a:pt x="205813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316229" y="153162"/>
                  </a:move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2448" y="2044445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30" h="306705">
                  <a:moveTo>
                    <a:pt x="157733" y="0"/>
                  </a:moveTo>
                  <a:lnTo>
                    <a:pt x="107972" y="7808"/>
                  </a:lnTo>
                  <a:lnTo>
                    <a:pt x="64684" y="29553"/>
                  </a:lnTo>
                  <a:lnTo>
                    <a:pt x="30504" y="62709"/>
                  </a:lnTo>
                  <a:lnTo>
                    <a:pt x="8065" y="104753"/>
                  </a:lnTo>
                  <a:lnTo>
                    <a:pt x="0" y="153162"/>
                  </a:lnTo>
                  <a:lnTo>
                    <a:pt x="8065" y="201570"/>
                  </a:lnTo>
                  <a:lnTo>
                    <a:pt x="30504" y="243614"/>
                  </a:lnTo>
                  <a:lnTo>
                    <a:pt x="64684" y="276770"/>
                  </a:lnTo>
                  <a:lnTo>
                    <a:pt x="107972" y="298515"/>
                  </a:lnTo>
                  <a:lnTo>
                    <a:pt x="157733" y="306324"/>
                  </a:lnTo>
                  <a:lnTo>
                    <a:pt x="207867" y="298515"/>
                  </a:lnTo>
                  <a:lnTo>
                    <a:pt x="251380" y="276770"/>
                  </a:lnTo>
                  <a:lnTo>
                    <a:pt x="285676" y="243614"/>
                  </a:lnTo>
                  <a:lnTo>
                    <a:pt x="308158" y="201570"/>
                  </a:lnTo>
                  <a:lnTo>
                    <a:pt x="316229" y="153162"/>
                  </a:lnTo>
                  <a:lnTo>
                    <a:pt x="308158" y="104753"/>
                  </a:lnTo>
                  <a:lnTo>
                    <a:pt x="285676" y="62709"/>
                  </a:lnTo>
                  <a:lnTo>
                    <a:pt x="251380" y="29553"/>
                  </a:lnTo>
                  <a:lnTo>
                    <a:pt x="207867" y="7808"/>
                  </a:lnTo>
                  <a:lnTo>
                    <a:pt x="157733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9379" y="1565147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5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8598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92" y="300032"/>
                  </a:lnTo>
                  <a:lnTo>
                    <a:pt x="248991" y="278245"/>
                  </a:lnTo>
                  <a:lnTo>
                    <a:pt x="282945" y="244973"/>
                  </a:lnTo>
                  <a:lnTo>
                    <a:pt x="305196" y="202704"/>
                  </a:lnTo>
                  <a:lnTo>
                    <a:pt x="313182" y="153924"/>
                  </a:lnTo>
                  <a:lnTo>
                    <a:pt x="305196" y="105436"/>
                  </a:lnTo>
                  <a:lnTo>
                    <a:pt x="282945" y="63203"/>
                  </a:lnTo>
                  <a:lnTo>
                    <a:pt x="248991" y="29821"/>
                  </a:lnTo>
                  <a:lnTo>
                    <a:pt x="205892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316991" y="153162"/>
                  </a:move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59379" y="5716523"/>
              <a:ext cx="317500" cy="306705"/>
            </a:xfrm>
            <a:custGeom>
              <a:avLst/>
              <a:gdLst/>
              <a:ahLst/>
              <a:cxnLst/>
              <a:rect l="l" t="t" r="r" b="b"/>
              <a:pathLst>
                <a:path w="317500" h="306704">
                  <a:moveTo>
                    <a:pt x="158495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5" y="306324"/>
                  </a:lnTo>
                  <a:lnTo>
                    <a:pt x="208629" y="298515"/>
                  </a:lnTo>
                  <a:lnTo>
                    <a:pt x="252142" y="276770"/>
                  </a:lnTo>
                  <a:lnTo>
                    <a:pt x="286438" y="243614"/>
                  </a:lnTo>
                  <a:lnTo>
                    <a:pt x="308920" y="201570"/>
                  </a:lnTo>
                  <a:lnTo>
                    <a:pt x="316991" y="153162"/>
                  </a:lnTo>
                  <a:lnTo>
                    <a:pt x="308920" y="104753"/>
                  </a:lnTo>
                  <a:lnTo>
                    <a:pt x="286438" y="62709"/>
                  </a:lnTo>
                  <a:lnTo>
                    <a:pt x="252142" y="29553"/>
                  </a:lnTo>
                  <a:lnTo>
                    <a:pt x="208629" y="7808"/>
                  </a:lnTo>
                  <a:lnTo>
                    <a:pt x="158495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313943" y="153162"/>
                  </a:move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7829" y="5556503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1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1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3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1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4937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30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4000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4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4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30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313182" y="153924"/>
                  </a:move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4748" y="348005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892" y="299959"/>
                  </a:lnTo>
                  <a:lnTo>
                    <a:pt x="248991" y="278026"/>
                  </a:lnTo>
                  <a:lnTo>
                    <a:pt x="282945" y="244644"/>
                  </a:lnTo>
                  <a:lnTo>
                    <a:pt x="305196" y="202411"/>
                  </a:lnTo>
                  <a:lnTo>
                    <a:pt x="313182" y="153924"/>
                  </a:lnTo>
                  <a:lnTo>
                    <a:pt x="305196" y="105143"/>
                  </a:lnTo>
                  <a:lnTo>
                    <a:pt x="282945" y="62874"/>
                  </a:lnTo>
                  <a:lnTo>
                    <a:pt x="248991" y="29602"/>
                  </a:lnTo>
                  <a:lnTo>
                    <a:pt x="205892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312420" y="154686"/>
                  </a:move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82823" y="2881122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19" h="309880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813" y="301550"/>
                  </a:lnTo>
                  <a:lnTo>
                    <a:pt x="248722" y="279721"/>
                  </a:lnTo>
                  <a:lnTo>
                    <a:pt x="282452" y="246333"/>
                  </a:lnTo>
                  <a:lnTo>
                    <a:pt x="304513" y="203838"/>
                  </a:lnTo>
                  <a:lnTo>
                    <a:pt x="312420" y="154686"/>
                  </a:lnTo>
                  <a:lnTo>
                    <a:pt x="304513" y="105826"/>
                  </a:lnTo>
                  <a:lnTo>
                    <a:pt x="282452" y="63367"/>
                  </a:lnTo>
                  <a:lnTo>
                    <a:pt x="248722" y="29870"/>
                  </a:lnTo>
                  <a:lnTo>
                    <a:pt x="205813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316229" y="154686"/>
                  </a:move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22448" y="3319271"/>
              <a:ext cx="316230" cy="309880"/>
            </a:xfrm>
            <a:custGeom>
              <a:avLst/>
              <a:gdLst/>
              <a:ahLst/>
              <a:cxnLst/>
              <a:rect l="l" t="t" r="r" b="b"/>
              <a:pathLst>
                <a:path w="316230" h="309879">
                  <a:moveTo>
                    <a:pt x="157733" y="0"/>
                  </a:moveTo>
                  <a:lnTo>
                    <a:pt x="107972" y="7894"/>
                  </a:lnTo>
                  <a:lnTo>
                    <a:pt x="64684" y="29870"/>
                  </a:lnTo>
                  <a:lnTo>
                    <a:pt x="30504" y="63367"/>
                  </a:lnTo>
                  <a:lnTo>
                    <a:pt x="8065" y="105826"/>
                  </a:lnTo>
                  <a:lnTo>
                    <a:pt x="0" y="154686"/>
                  </a:lnTo>
                  <a:lnTo>
                    <a:pt x="8065" y="203838"/>
                  </a:lnTo>
                  <a:lnTo>
                    <a:pt x="30504" y="246333"/>
                  </a:lnTo>
                  <a:lnTo>
                    <a:pt x="64684" y="279721"/>
                  </a:lnTo>
                  <a:lnTo>
                    <a:pt x="107972" y="301550"/>
                  </a:lnTo>
                  <a:lnTo>
                    <a:pt x="157733" y="309372"/>
                  </a:lnTo>
                  <a:lnTo>
                    <a:pt x="207867" y="301550"/>
                  </a:lnTo>
                  <a:lnTo>
                    <a:pt x="251380" y="279721"/>
                  </a:lnTo>
                  <a:lnTo>
                    <a:pt x="285676" y="246333"/>
                  </a:lnTo>
                  <a:lnTo>
                    <a:pt x="308158" y="203838"/>
                  </a:lnTo>
                  <a:lnTo>
                    <a:pt x="316229" y="154686"/>
                  </a:lnTo>
                  <a:lnTo>
                    <a:pt x="308158" y="105826"/>
                  </a:lnTo>
                  <a:lnTo>
                    <a:pt x="285676" y="63367"/>
                  </a:lnTo>
                  <a:lnTo>
                    <a:pt x="251380" y="29870"/>
                  </a:lnTo>
                  <a:lnTo>
                    <a:pt x="207867" y="7894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5529" y="3081527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411"/>
                  </a:lnTo>
                  <a:lnTo>
                    <a:pt x="30236" y="244644"/>
                  </a:lnTo>
                  <a:lnTo>
                    <a:pt x="64190" y="278026"/>
                  </a:lnTo>
                  <a:lnTo>
                    <a:pt x="107289" y="299959"/>
                  </a:lnTo>
                  <a:lnTo>
                    <a:pt x="156971" y="307848"/>
                  </a:lnTo>
                  <a:lnTo>
                    <a:pt x="206654" y="299959"/>
                  </a:lnTo>
                  <a:lnTo>
                    <a:pt x="249753" y="278026"/>
                  </a:lnTo>
                  <a:lnTo>
                    <a:pt x="283707" y="244644"/>
                  </a:lnTo>
                  <a:lnTo>
                    <a:pt x="305958" y="202411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313943" y="155448"/>
                  </a:move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7829" y="3798570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156971" y="0"/>
                  </a:moveTo>
                  <a:lnTo>
                    <a:pt x="107289" y="7900"/>
                  </a:lnTo>
                  <a:lnTo>
                    <a:pt x="64190" y="29919"/>
                  </a:lnTo>
                  <a:lnTo>
                    <a:pt x="30236" y="63532"/>
                  </a:lnTo>
                  <a:lnTo>
                    <a:pt x="7985" y="106216"/>
                  </a:lnTo>
                  <a:lnTo>
                    <a:pt x="0" y="155448"/>
                  </a:lnTo>
                  <a:lnTo>
                    <a:pt x="7985" y="204307"/>
                  </a:lnTo>
                  <a:lnTo>
                    <a:pt x="30236" y="246766"/>
                  </a:lnTo>
                  <a:lnTo>
                    <a:pt x="64190" y="280263"/>
                  </a:lnTo>
                  <a:lnTo>
                    <a:pt x="107289" y="302239"/>
                  </a:lnTo>
                  <a:lnTo>
                    <a:pt x="156971" y="310134"/>
                  </a:lnTo>
                  <a:lnTo>
                    <a:pt x="206654" y="302239"/>
                  </a:lnTo>
                  <a:lnTo>
                    <a:pt x="249753" y="280263"/>
                  </a:lnTo>
                  <a:lnTo>
                    <a:pt x="283707" y="246766"/>
                  </a:lnTo>
                  <a:lnTo>
                    <a:pt x="305958" y="204307"/>
                  </a:lnTo>
                  <a:lnTo>
                    <a:pt x="313943" y="155448"/>
                  </a:lnTo>
                  <a:lnTo>
                    <a:pt x="305958" y="106216"/>
                  </a:lnTo>
                  <a:lnTo>
                    <a:pt x="283707" y="63532"/>
                  </a:lnTo>
                  <a:lnTo>
                    <a:pt x="249753" y="29919"/>
                  </a:lnTo>
                  <a:lnTo>
                    <a:pt x="206654" y="7900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9373" y="491642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88"/>
                  </a:lnTo>
                  <a:lnTo>
                    <a:pt x="64026" y="29821"/>
                  </a:lnTo>
                  <a:lnTo>
                    <a:pt x="30187" y="63203"/>
                  </a:lnTo>
                  <a:lnTo>
                    <a:pt x="7979" y="105436"/>
                  </a:lnTo>
                  <a:lnTo>
                    <a:pt x="0" y="153924"/>
                  </a:lnTo>
                  <a:lnTo>
                    <a:pt x="7979" y="202704"/>
                  </a:lnTo>
                  <a:lnTo>
                    <a:pt x="30187" y="244973"/>
                  </a:lnTo>
                  <a:lnTo>
                    <a:pt x="64026" y="278245"/>
                  </a:lnTo>
                  <a:lnTo>
                    <a:pt x="106899" y="300032"/>
                  </a:lnTo>
                  <a:lnTo>
                    <a:pt x="156210" y="307848"/>
                  </a:lnTo>
                  <a:lnTo>
                    <a:pt x="205813" y="300032"/>
                  </a:lnTo>
                  <a:lnTo>
                    <a:pt x="248722" y="278245"/>
                  </a:lnTo>
                  <a:lnTo>
                    <a:pt x="282452" y="244973"/>
                  </a:lnTo>
                  <a:lnTo>
                    <a:pt x="304513" y="202704"/>
                  </a:lnTo>
                  <a:lnTo>
                    <a:pt x="312420" y="153924"/>
                  </a:lnTo>
                  <a:lnTo>
                    <a:pt x="304513" y="105436"/>
                  </a:lnTo>
                  <a:lnTo>
                    <a:pt x="282452" y="63203"/>
                  </a:lnTo>
                  <a:lnTo>
                    <a:pt x="248722" y="29821"/>
                  </a:lnTo>
                  <a:lnTo>
                    <a:pt x="205813" y="788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316229" y="153924"/>
                  </a:move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22448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30" h="307975">
                  <a:moveTo>
                    <a:pt x="157733" y="0"/>
                  </a:moveTo>
                  <a:lnTo>
                    <a:pt x="107972" y="7888"/>
                  </a:lnTo>
                  <a:lnTo>
                    <a:pt x="64684" y="29821"/>
                  </a:lnTo>
                  <a:lnTo>
                    <a:pt x="30504" y="63203"/>
                  </a:lnTo>
                  <a:lnTo>
                    <a:pt x="8065" y="105436"/>
                  </a:lnTo>
                  <a:lnTo>
                    <a:pt x="0" y="153924"/>
                  </a:lnTo>
                  <a:lnTo>
                    <a:pt x="8065" y="202704"/>
                  </a:lnTo>
                  <a:lnTo>
                    <a:pt x="30504" y="244973"/>
                  </a:lnTo>
                  <a:lnTo>
                    <a:pt x="64684" y="278245"/>
                  </a:lnTo>
                  <a:lnTo>
                    <a:pt x="107972" y="300032"/>
                  </a:lnTo>
                  <a:lnTo>
                    <a:pt x="157733" y="307848"/>
                  </a:lnTo>
                  <a:lnTo>
                    <a:pt x="207867" y="300032"/>
                  </a:lnTo>
                  <a:lnTo>
                    <a:pt x="251380" y="278245"/>
                  </a:lnTo>
                  <a:lnTo>
                    <a:pt x="285676" y="244973"/>
                  </a:lnTo>
                  <a:lnTo>
                    <a:pt x="308158" y="202704"/>
                  </a:lnTo>
                  <a:lnTo>
                    <a:pt x="316229" y="153924"/>
                  </a:lnTo>
                  <a:lnTo>
                    <a:pt x="308158" y="105436"/>
                  </a:lnTo>
                  <a:lnTo>
                    <a:pt x="285676" y="63203"/>
                  </a:lnTo>
                  <a:lnTo>
                    <a:pt x="251380" y="29821"/>
                  </a:lnTo>
                  <a:lnTo>
                    <a:pt x="207867" y="7888"/>
                  </a:lnTo>
                  <a:lnTo>
                    <a:pt x="15773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313943" y="153924"/>
                  </a:move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1679" y="4438650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1" y="0"/>
                  </a:moveTo>
                  <a:lnTo>
                    <a:pt x="107289" y="7815"/>
                  </a:lnTo>
                  <a:lnTo>
                    <a:pt x="64190" y="29602"/>
                  </a:lnTo>
                  <a:lnTo>
                    <a:pt x="30236" y="62874"/>
                  </a:lnTo>
                  <a:lnTo>
                    <a:pt x="7985" y="105143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1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3" y="153924"/>
                  </a:lnTo>
                  <a:lnTo>
                    <a:pt x="305958" y="105143"/>
                  </a:lnTo>
                  <a:lnTo>
                    <a:pt x="283707" y="62874"/>
                  </a:lnTo>
                  <a:lnTo>
                    <a:pt x="249753" y="29602"/>
                  </a:lnTo>
                  <a:lnTo>
                    <a:pt x="206654" y="7815"/>
                  </a:lnTo>
                  <a:lnTo>
                    <a:pt x="15697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312420" y="153924"/>
                  </a:move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3976" y="3880103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19" h="307975">
                  <a:moveTo>
                    <a:pt x="156210" y="0"/>
                  </a:moveTo>
                  <a:lnTo>
                    <a:pt x="106899" y="7815"/>
                  </a:lnTo>
                  <a:lnTo>
                    <a:pt x="64026" y="29602"/>
                  </a:lnTo>
                  <a:lnTo>
                    <a:pt x="30187" y="62874"/>
                  </a:lnTo>
                  <a:lnTo>
                    <a:pt x="7979" y="105143"/>
                  </a:lnTo>
                  <a:lnTo>
                    <a:pt x="0" y="153924"/>
                  </a:lnTo>
                  <a:lnTo>
                    <a:pt x="7979" y="202411"/>
                  </a:lnTo>
                  <a:lnTo>
                    <a:pt x="30187" y="244644"/>
                  </a:lnTo>
                  <a:lnTo>
                    <a:pt x="64026" y="278026"/>
                  </a:lnTo>
                  <a:lnTo>
                    <a:pt x="106899" y="299959"/>
                  </a:lnTo>
                  <a:lnTo>
                    <a:pt x="156210" y="307848"/>
                  </a:lnTo>
                  <a:lnTo>
                    <a:pt x="205520" y="299959"/>
                  </a:lnTo>
                  <a:lnTo>
                    <a:pt x="248393" y="278026"/>
                  </a:lnTo>
                  <a:lnTo>
                    <a:pt x="282232" y="244644"/>
                  </a:lnTo>
                  <a:lnTo>
                    <a:pt x="304440" y="202411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313182" y="155448"/>
                  </a:move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8598" y="3798570"/>
              <a:ext cx="313690" cy="310515"/>
            </a:xfrm>
            <a:custGeom>
              <a:avLst/>
              <a:gdLst/>
              <a:ahLst/>
              <a:cxnLst/>
              <a:rect l="l" t="t" r="r" b="b"/>
              <a:pathLst>
                <a:path w="313689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892" y="302239"/>
                  </a:lnTo>
                  <a:lnTo>
                    <a:pt x="248991" y="280263"/>
                  </a:lnTo>
                  <a:lnTo>
                    <a:pt x="282945" y="246766"/>
                  </a:lnTo>
                  <a:lnTo>
                    <a:pt x="305196" y="204307"/>
                  </a:lnTo>
                  <a:lnTo>
                    <a:pt x="313182" y="155448"/>
                  </a:lnTo>
                  <a:lnTo>
                    <a:pt x="305196" y="106216"/>
                  </a:lnTo>
                  <a:lnTo>
                    <a:pt x="282945" y="63532"/>
                  </a:lnTo>
                  <a:lnTo>
                    <a:pt x="248991" y="29919"/>
                  </a:lnTo>
                  <a:lnTo>
                    <a:pt x="205892" y="7900"/>
                  </a:lnTo>
                  <a:lnTo>
                    <a:pt x="15621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59352" y="2284476"/>
              <a:ext cx="313944" cy="306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59352" y="228447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10100" y="1884426"/>
              <a:ext cx="313944" cy="306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10100" y="188442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5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71644" y="5556503"/>
              <a:ext cx="316230" cy="306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71644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33950" y="6272021"/>
              <a:ext cx="313944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33950" y="6272021"/>
              <a:ext cx="314325" cy="309880"/>
            </a:xfrm>
            <a:custGeom>
              <a:avLst/>
              <a:gdLst/>
              <a:ahLst/>
              <a:cxnLst/>
              <a:rect l="l" t="t" r="r" b="b"/>
              <a:pathLst>
                <a:path w="314325" h="309879">
                  <a:moveTo>
                    <a:pt x="156972" y="0"/>
                  </a:moveTo>
                  <a:lnTo>
                    <a:pt x="107289" y="7894"/>
                  </a:lnTo>
                  <a:lnTo>
                    <a:pt x="64190" y="29870"/>
                  </a:lnTo>
                  <a:lnTo>
                    <a:pt x="30236" y="63367"/>
                  </a:lnTo>
                  <a:lnTo>
                    <a:pt x="7985" y="105826"/>
                  </a:lnTo>
                  <a:lnTo>
                    <a:pt x="0" y="154686"/>
                  </a:lnTo>
                  <a:lnTo>
                    <a:pt x="7985" y="203838"/>
                  </a:lnTo>
                  <a:lnTo>
                    <a:pt x="30236" y="246333"/>
                  </a:lnTo>
                  <a:lnTo>
                    <a:pt x="64190" y="279721"/>
                  </a:lnTo>
                  <a:lnTo>
                    <a:pt x="107289" y="301550"/>
                  </a:lnTo>
                  <a:lnTo>
                    <a:pt x="156972" y="309372"/>
                  </a:lnTo>
                  <a:lnTo>
                    <a:pt x="206654" y="301550"/>
                  </a:lnTo>
                  <a:lnTo>
                    <a:pt x="249753" y="279721"/>
                  </a:lnTo>
                  <a:lnTo>
                    <a:pt x="283707" y="246333"/>
                  </a:lnTo>
                  <a:lnTo>
                    <a:pt x="305958" y="203838"/>
                  </a:lnTo>
                  <a:lnTo>
                    <a:pt x="313944" y="154686"/>
                  </a:lnTo>
                  <a:lnTo>
                    <a:pt x="305958" y="105826"/>
                  </a:lnTo>
                  <a:lnTo>
                    <a:pt x="283707" y="63367"/>
                  </a:lnTo>
                  <a:lnTo>
                    <a:pt x="249753" y="29870"/>
                  </a:lnTo>
                  <a:lnTo>
                    <a:pt x="206654" y="7894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98570" y="6192773"/>
              <a:ext cx="313182" cy="307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98570" y="6192773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35502" y="5716523"/>
              <a:ext cx="312420" cy="3063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35502" y="5716523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20896" y="5556503"/>
              <a:ext cx="316230" cy="306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20896" y="5556503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63973" y="5955029"/>
              <a:ext cx="317754" cy="3063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63973" y="5955029"/>
              <a:ext cx="318135" cy="306705"/>
            </a:xfrm>
            <a:custGeom>
              <a:avLst/>
              <a:gdLst/>
              <a:ahLst/>
              <a:cxnLst/>
              <a:rect l="l" t="t" r="r" b="b"/>
              <a:pathLst>
                <a:path w="318135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708" y="298515"/>
                  </a:lnTo>
                  <a:lnTo>
                    <a:pt x="252410" y="276770"/>
                  </a:lnTo>
                  <a:lnTo>
                    <a:pt x="286932" y="243614"/>
                  </a:lnTo>
                  <a:lnTo>
                    <a:pt x="309603" y="201570"/>
                  </a:lnTo>
                  <a:lnTo>
                    <a:pt x="317754" y="153162"/>
                  </a:lnTo>
                  <a:lnTo>
                    <a:pt x="309603" y="104753"/>
                  </a:lnTo>
                  <a:lnTo>
                    <a:pt x="286932" y="62709"/>
                  </a:lnTo>
                  <a:lnTo>
                    <a:pt x="252410" y="29553"/>
                  </a:lnTo>
                  <a:lnTo>
                    <a:pt x="208708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16273" y="4997196"/>
              <a:ext cx="314706" cy="3063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6273" y="4997196"/>
              <a:ext cx="314960" cy="306705"/>
            </a:xfrm>
            <a:custGeom>
              <a:avLst/>
              <a:gdLst/>
              <a:ahLst/>
              <a:cxnLst/>
              <a:rect l="l" t="t" r="r" b="b"/>
              <a:pathLst>
                <a:path w="314960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733" y="298515"/>
                  </a:lnTo>
                  <a:lnTo>
                    <a:pt x="250021" y="276770"/>
                  </a:lnTo>
                  <a:lnTo>
                    <a:pt x="284201" y="243614"/>
                  </a:lnTo>
                  <a:lnTo>
                    <a:pt x="306640" y="201570"/>
                  </a:lnTo>
                  <a:lnTo>
                    <a:pt x="314706" y="153162"/>
                  </a:lnTo>
                  <a:lnTo>
                    <a:pt x="306640" y="104753"/>
                  </a:lnTo>
                  <a:lnTo>
                    <a:pt x="284201" y="62709"/>
                  </a:lnTo>
                  <a:lnTo>
                    <a:pt x="250021" y="29553"/>
                  </a:lnTo>
                  <a:lnTo>
                    <a:pt x="206733" y="780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33950" y="4997196"/>
              <a:ext cx="313944" cy="306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33950" y="4997196"/>
              <a:ext cx="314325" cy="306705"/>
            </a:xfrm>
            <a:custGeom>
              <a:avLst/>
              <a:gdLst/>
              <a:ahLst/>
              <a:cxnLst/>
              <a:rect l="l" t="t" r="r" b="b"/>
              <a:pathLst>
                <a:path w="314325" h="306704">
                  <a:moveTo>
                    <a:pt x="156972" y="0"/>
                  </a:moveTo>
                  <a:lnTo>
                    <a:pt x="107289" y="7808"/>
                  </a:lnTo>
                  <a:lnTo>
                    <a:pt x="64190" y="29553"/>
                  </a:lnTo>
                  <a:lnTo>
                    <a:pt x="30236" y="62709"/>
                  </a:lnTo>
                  <a:lnTo>
                    <a:pt x="7985" y="104753"/>
                  </a:lnTo>
                  <a:lnTo>
                    <a:pt x="0" y="153162"/>
                  </a:lnTo>
                  <a:lnTo>
                    <a:pt x="7985" y="201570"/>
                  </a:lnTo>
                  <a:lnTo>
                    <a:pt x="30236" y="243614"/>
                  </a:lnTo>
                  <a:lnTo>
                    <a:pt x="64190" y="276770"/>
                  </a:lnTo>
                  <a:lnTo>
                    <a:pt x="107289" y="298515"/>
                  </a:lnTo>
                  <a:lnTo>
                    <a:pt x="156972" y="306324"/>
                  </a:lnTo>
                  <a:lnTo>
                    <a:pt x="206654" y="298515"/>
                  </a:lnTo>
                  <a:lnTo>
                    <a:pt x="249753" y="276770"/>
                  </a:lnTo>
                  <a:lnTo>
                    <a:pt x="283707" y="243614"/>
                  </a:lnTo>
                  <a:lnTo>
                    <a:pt x="305958" y="201570"/>
                  </a:lnTo>
                  <a:lnTo>
                    <a:pt x="313944" y="153162"/>
                  </a:lnTo>
                  <a:lnTo>
                    <a:pt x="305958" y="104753"/>
                  </a:lnTo>
                  <a:lnTo>
                    <a:pt x="283707" y="62709"/>
                  </a:lnTo>
                  <a:lnTo>
                    <a:pt x="249753" y="29553"/>
                  </a:lnTo>
                  <a:lnTo>
                    <a:pt x="206654" y="7808"/>
                  </a:lnTo>
                  <a:lnTo>
                    <a:pt x="156972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03953" y="4837176"/>
              <a:ext cx="312420" cy="3063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03953" y="4837176"/>
              <a:ext cx="312420" cy="306705"/>
            </a:xfrm>
            <a:custGeom>
              <a:avLst/>
              <a:gdLst/>
              <a:ahLst/>
              <a:cxnLst/>
              <a:rect l="l" t="t" r="r" b="b"/>
              <a:pathLst>
                <a:path w="312420" h="306704">
                  <a:moveTo>
                    <a:pt x="156210" y="0"/>
                  </a:moveTo>
                  <a:lnTo>
                    <a:pt x="106899" y="7808"/>
                  </a:lnTo>
                  <a:lnTo>
                    <a:pt x="64026" y="29553"/>
                  </a:lnTo>
                  <a:lnTo>
                    <a:pt x="30187" y="62709"/>
                  </a:lnTo>
                  <a:lnTo>
                    <a:pt x="7979" y="104753"/>
                  </a:lnTo>
                  <a:lnTo>
                    <a:pt x="0" y="153162"/>
                  </a:lnTo>
                  <a:lnTo>
                    <a:pt x="7979" y="201570"/>
                  </a:lnTo>
                  <a:lnTo>
                    <a:pt x="30187" y="243614"/>
                  </a:lnTo>
                  <a:lnTo>
                    <a:pt x="64026" y="276770"/>
                  </a:lnTo>
                  <a:lnTo>
                    <a:pt x="106899" y="298515"/>
                  </a:lnTo>
                  <a:lnTo>
                    <a:pt x="156210" y="306324"/>
                  </a:lnTo>
                  <a:lnTo>
                    <a:pt x="205520" y="298515"/>
                  </a:lnTo>
                  <a:lnTo>
                    <a:pt x="248393" y="276770"/>
                  </a:lnTo>
                  <a:lnTo>
                    <a:pt x="282232" y="243614"/>
                  </a:lnTo>
                  <a:lnTo>
                    <a:pt x="304440" y="201570"/>
                  </a:lnTo>
                  <a:lnTo>
                    <a:pt x="312420" y="153162"/>
                  </a:lnTo>
                  <a:lnTo>
                    <a:pt x="304440" y="104753"/>
                  </a:lnTo>
                  <a:lnTo>
                    <a:pt x="282232" y="62709"/>
                  </a:lnTo>
                  <a:lnTo>
                    <a:pt x="248393" y="29553"/>
                  </a:lnTo>
                  <a:lnTo>
                    <a:pt x="205520" y="7808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71644" y="4597146"/>
              <a:ext cx="316230" cy="3078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71644" y="4597146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46270" y="4119371"/>
              <a:ext cx="316230" cy="3078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46270" y="4119371"/>
              <a:ext cx="316230" cy="307975"/>
            </a:xfrm>
            <a:custGeom>
              <a:avLst/>
              <a:gdLst/>
              <a:ahLst/>
              <a:cxnLst/>
              <a:rect l="l" t="t" r="r" b="b"/>
              <a:pathLst>
                <a:path w="316229" h="307975">
                  <a:moveTo>
                    <a:pt x="158496" y="0"/>
                  </a:moveTo>
                  <a:lnTo>
                    <a:pt x="108362" y="7888"/>
                  </a:lnTo>
                  <a:lnTo>
                    <a:pt x="64849" y="29821"/>
                  </a:lnTo>
                  <a:lnTo>
                    <a:pt x="30553" y="63203"/>
                  </a:lnTo>
                  <a:lnTo>
                    <a:pt x="8071" y="105436"/>
                  </a:lnTo>
                  <a:lnTo>
                    <a:pt x="0" y="153924"/>
                  </a:lnTo>
                  <a:lnTo>
                    <a:pt x="8071" y="202704"/>
                  </a:lnTo>
                  <a:lnTo>
                    <a:pt x="30553" y="244973"/>
                  </a:lnTo>
                  <a:lnTo>
                    <a:pt x="64849" y="278245"/>
                  </a:lnTo>
                  <a:lnTo>
                    <a:pt x="108362" y="300032"/>
                  </a:lnTo>
                  <a:lnTo>
                    <a:pt x="158496" y="307848"/>
                  </a:lnTo>
                  <a:lnTo>
                    <a:pt x="208257" y="300032"/>
                  </a:lnTo>
                  <a:lnTo>
                    <a:pt x="251545" y="278245"/>
                  </a:lnTo>
                  <a:lnTo>
                    <a:pt x="285725" y="244973"/>
                  </a:lnTo>
                  <a:lnTo>
                    <a:pt x="308164" y="202704"/>
                  </a:lnTo>
                  <a:lnTo>
                    <a:pt x="316230" y="153924"/>
                  </a:lnTo>
                  <a:lnTo>
                    <a:pt x="308164" y="105436"/>
                  </a:lnTo>
                  <a:lnTo>
                    <a:pt x="285725" y="63203"/>
                  </a:lnTo>
                  <a:lnTo>
                    <a:pt x="251545" y="29821"/>
                  </a:lnTo>
                  <a:lnTo>
                    <a:pt x="208257" y="788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54729" y="4438650"/>
              <a:ext cx="312420" cy="30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54729" y="4438650"/>
              <a:ext cx="312420" cy="307975"/>
            </a:xfrm>
            <a:custGeom>
              <a:avLst/>
              <a:gdLst/>
              <a:ahLst/>
              <a:cxnLst/>
              <a:rect l="l" t="t" r="r" b="b"/>
              <a:pathLst>
                <a:path w="312420" h="307975">
                  <a:moveTo>
                    <a:pt x="156210" y="0"/>
                  </a:moveTo>
                  <a:lnTo>
                    <a:pt x="106606" y="7815"/>
                  </a:lnTo>
                  <a:lnTo>
                    <a:pt x="63697" y="29602"/>
                  </a:lnTo>
                  <a:lnTo>
                    <a:pt x="29967" y="62874"/>
                  </a:lnTo>
                  <a:lnTo>
                    <a:pt x="7906" y="105143"/>
                  </a:lnTo>
                  <a:lnTo>
                    <a:pt x="0" y="153924"/>
                  </a:lnTo>
                  <a:lnTo>
                    <a:pt x="7906" y="202704"/>
                  </a:lnTo>
                  <a:lnTo>
                    <a:pt x="29967" y="244973"/>
                  </a:lnTo>
                  <a:lnTo>
                    <a:pt x="63697" y="278245"/>
                  </a:lnTo>
                  <a:lnTo>
                    <a:pt x="106606" y="300032"/>
                  </a:lnTo>
                  <a:lnTo>
                    <a:pt x="156210" y="307848"/>
                  </a:lnTo>
                  <a:lnTo>
                    <a:pt x="205520" y="300032"/>
                  </a:lnTo>
                  <a:lnTo>
                    <a:pt x="248393" y="278245"/>
                  </a:lnTo>
                  <a:lnTo>
                    <a:pt x="282232" y="244973"/>
                  </a:lnTo>
                  <a:lnTo>
                    <a:pt x="304440" y="202704"/>
                  </a:lnTo>
                  <a:lnTo>
                    <a:pt x="312420" y="153924"/>
                  </a:lnTo>
                  <a:lnTo>
                    <a:pt x="304440" y="105143"/>
                  </a:lnTo>
                  <a:lnTo>
                    <a:pt x="282232" y="62874"/>
                  </a:lnTo>
                  <a:lnTo>
                    <a:pt x="248393" y="29602"/>
                  </a:lnTo>
                  <a:lnTo>
                    <a:pt x="205520" y="7815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20896" y="4378452"/>
              <a:ext cx="316230" cy="3063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20896" y="4378452"/>
              <a:ext cx="316230" cy="306705"/>
            </a:xfrm>
            <a:custGeom>
              <a:avLst/>
              <a:gdLst/>
              <a:ahLst/>
              <a:cxnLst/>
              <a:rect l="l" t="t" r="r" b="b"/>
              <a:pathLst>
                <a:path w="316229" h="306704">
                  <a:moveTo>
                    <a:pt x="158496" y="0"/>
                  </a:moveTo>
                  <a:lnTo>
                    <a:pt x="108362" y="7808"/>
                  </a:lnTo>
                  <a:lnTo>
                    <a:pt x="64849" y="29553"/>
                  </a:lnTo>
                  <a:lnTo>
                    <a:pt x="30553" y="62709"/>
                  </a:lnTo>
                  <a:lnTo>
                    <a:pt x="8071" y="104753"/>
                  </a:lnTo>
                  <a:lnTo>
                    <a:pt x="0" y="153162"/>
                  </a:lnTo>
                  <a:lnTo>
                    <a:pt x="8071" y="201570"/>
                  </a:lnTo>
                  <a:lnTo>
                    <a:pt x="30553" y="243614"/>
                  </a:lnTo>
                  <a:lnTo>
                    <a:pt x="64849" y="276770"/>
                  </a:lnTo>
                  <a:lnTo>
                    <a:pt x="108362" y="298515"/>
                  </a:lnTo>
                  <a:lnTo>
                    <a:pt x="158496" y="306324"/>
                  </a:lnTo>
                  <a:lnTo>
                    <a:pt x="208257" y="298515"/>
                  </a:lnTo>
                  <a:lnTo>
                    <a:pt x="251545" y="276770"/>
                  </a:lnTo>
                  <a:lnTo>
                    <a:pt x="285725" y="243614"/>
                  </a:lnTo>
                  <a:lnTo>
                    <a:pt x="308164" y="201570"/>
                  </a:lnTo>
                  <a:lnTo>
                    <a:pt x="316230" y="153162"/>
                  </a:lnTo>
                  <a:lnTo>
                    <a:pt x="308164" y="104753"/>
                  </a:lnTo>
                  <a:lnTo>
                    <a:pt x="285725" y="62709"/>
                  </a:lnTo>
                  <a:lnTo>
                    <a:pt x="251545" y="29553"/>
                  </a:lnTo>
                  <a:lnTo>
                    <a:pt x="208257" y="7808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80103" y="3798570"/>
              <a:ext cx="312420" cy="3101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80103" y="3798570"/>
              <a:ext cx="312420" cy="310515"/>
            </a:xfrm>
            <a:custGeom>
              <a:avLst/>
              <a:gdLst/>
              <a:ahLst/>
              <a:cxnLst/>
              <a:rect l="l" t="t" r="r" b="b"/>
              <a:pathLst>
                <a:path w="312420" h="310514">
                  <a:moveTo>
                    <a:pt x="156210" y="0"/>
                  </a:moveTo>
                  <a:lnTo>
                    <a:pt x="106899" y="7900"/>
                  </a:lnTo>
                  <a:lnTo>
                    <a:pt x="64026" y="29919"/>
                  </a:lnTo>
                  <a:lnTo>
                    <a:pt x="30187" y="63532"/>
                  </a:lnTo>
                  <a:lnTo>
                    <a:pt x="7979" y="106216"/>
                  </a:lnTo>
                  <a:lnTo>
                    <a:pt x="0" y="155448"/>
                  </a:lnTo>
                  <a:lnTo>
                    <a:pt x="7979" y="204307"/>
                  </a:lnTo>
                  <a:lnTo>
                    <a:pt x="30187" y="246766"/>
                  </a:lnTo>
                  <a:lnTo>
                    <a:pt x="64026" y="280263"/>
                  </a:lnTo>
                  <a:lnTo>
                    <a:pt x="106899" y="302239"/>
                  </a:lnTo>
                  <a:lnTo>
                    <a:pt x="156210" y="310134"/>
                  </a:lnTo>
                  <a:lnTo>
                    <a:pt x="205520" y="302239"/>
                  </a:lnTo>
                  <a:lnTo>
                    <a:pt x="248393" y="280263"/>
                  </a:lnTo>
                  <a:lnTo>
                    <a:pt x="282232" y="246766"/>
                  </a:lnTo>
                  <a:lnTo>
                    <a:pt x="304440" y="204307"/>
                  </a:lnTo>
                  <a:lnTo>
                    <a:pt x="312420" y="155448"/>
                  </a:lnTo>
                  <a:lnTo>
                    <a:pt x="304440" y="106216"/>
                  </a:lnTo>
                  <a:lnTo>
                    <a:pt x="282232" y="63532"/>
                  </a:lnTo>
                  <a:lnTo>
                    <a:pt x="248393" y="29919"/>
                  </a:lnTo>
                  <a:lnTo>
                    <a:pt x="205520" y="7900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83202" y="3319271"/>
              <a:ext cx="316992" cy="3093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83202" y="3319271"/>
              <a:ext cx="317500" cy="309880"/>
            </a:xfrm>
            <a:custGeom>
              <a:avLst/>
              <a:gdLst/>
              <a:ahLst/>
              <a:cxnLst/>
              <a:rect l="l" t="t" r="r" b="b"/>
              <a:pathLst>
                <a:path w="317500" h="309879">
                  <a:moveTo>
                    <a:pt x="158496" y="0"/>
                  </a:moveTo>
                  <a:lnTo>
                    <a:pt x="108362" y="7894"/>
                  </a:lnTo>
                  <a:lnTo>
                    <a:pt x="64849" y="29870"/>
                  </a:lnTo>
                  <a:lnTo>
                    <a:pt x="30553" y="63367"/>
                  </a:lnTo>
                  <a:lnTo>
                    <a:pt x="8071" y="105826"/>
                  </a:lnTo>
                  <a:lnTo>
                    <a:pt x="0" y="154686"/>
                  </a:lnTo>
                  <a:lnTo>
                    <a:pt x="8071" y="203838"/>
                  </a:lnTo>
                  <a:lnTo>
                    <a:pt x="30553" y="246333"/>
                  </a:lnTo>
                  <a:lnTo>
                    <a:pt x="64849" y="279721"/>
                  </a:lnTo>
                  <a:lnTo>
                    <a:pt x="108362" y="301550"/>
                  </a:lnTo>
                  <a:lnTo>
                    <a:pt x="158496" y="309372"/>
                  </a:lnTo>
                  <a:lnTo>
                    <a:pt x="208629" y="301550"/>
                  </a:lnTo>
                  <a:lnTo>
                    <a:pt x="252142" y="279721"/>
                  </a:lnTo>
                  <a:lnTo>
                    <a:pt x="286438" y="246333"/>
                  </a:lnTo>
                  <a:lnTo>
                    <a:pt x="308920" y="203838"/>
                  </a:lnTo>
                  <a:lnTo>
                    <a:pt x="316992" y="154686"/>
                  </a:lnTo>
                  <a:lnTo>
                    <a:pt x="308920" y="105826"/>
                  </a:lnTo>
                  <a:lnTo>
                    <a:pt x="286438" y="63367"/>
                  </a:lnTo>
                  <a:lnTo>
                    <a:pt x="252142" y="29870"/>
                  </a:lnTo>
                  <a:lnTo>
                    <a:pt x="208629" y="7894"/>
                  </a:lnTo>
                  <a:lnTo>
                    <a:pt x="15849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98570" y="2841498"/>
              <a:ext cx="313182" cy="3078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98570" y="2841498"/>
              <a:ext cx="313690" cy="307975"/>
            </a:xfrm>
            <a:custGeom>
              <a:avLst/>
              <a:gdLst/>
              <a:ahLst/>
              <a:cxnLst/>
              <a:rect l="l" t="t" r="r" b="b"/>
              <a:pathLst>
                <a:path w="313689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282" y="300032"/>
                  </a:lnTo>
                  <a:lnTo>
                    <a:pt x="249155" y="278245"/>
                  </a:lnTo>
                  <a:lnTo>
                    <a:pt x="282994" y="244973"/>
                  </a:lnTo>
                  <a:lnTo>
                    <a:pt x="305202" y="202704"/>
                  </a:lnTo>
                  <a:lnTo>
                    <a:pt x="313182" y="153924"/>
                  </a:lnTo>
                  <a:lnTo>
                    <a:pt x="305202" y="105436"/>
                  </a:lnTo>
                  <a:lnTo>
                    <a:pt x="282994" y="63203"/>
                  </a:lnTo>
                  <a:lnTo>
                    <a:pt x="249155" y="29821"/>
                  </a:lnTo>
                  <a:lnTo>
                    <a:pt x="206282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35502" y="3319271"/>
              <a:ext cx="312420" cy="3093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35502" y="3319271"/>
              <a:ext cx="312420" cy="309880"/>
            </a:xfrm>
            <a:custGeom>
              <a:avLst/>
              <a:gdLst/>
              <a:ahLst/>
              <a:cxnLst/>
              <a:rect l="l" t="t" r="r" b="b"/>
              <a:pathLst>
                <a:path w="312420" h="309879">
                  <a:moveTo>
                    <a:pt x="156210" y="0"/>
                  </a:moveTo>
                  <a:lnTo>
                    <a:pt x="106899" y="7894"/>
                  </a:lnTo>
                  <a:lnTo>
                    <a:pt x="64026" y="29870"/>
                  </a:lnTo>
                  <a:lnTo>
                    <a:pt x="30187" y="63367"/>
                  </a:lnTo>
                  <a:lnTo>
                    <a:pt x="7979" y="105826"/>
                  </a:lnTo>
                  <a:lnTo>
                    <a:pt x="0" y="154686"/>
                  </a:lnTo>
                  <a:lnTo>
                    <a:pt x="7979" y="203838"/>
                  </a:lnTo>
                  <a:lnTo>
                    <a:pt x="30187" y="246333"/>
                  </a:lnTo>
                  <a:lnTo>
                    <a:pt x="64026" y="279721"/>
                  </a:lnTo>
                  <a:lnTo>
                    <a:pt x="106899" y="301550"/>
                  </a:lnTo>
                  <a:lnTo>
                    <a:pt x="156210" y="309372"/>
                  </a:lnTo>
                  <a:lnTo>
                    <a:pt x="205520" y="301550"/>
                  </a:lnTo>
                  <a:lnTo>
                    <a:pt x="248393" y="279721"/>
                  </a:lnTo>
                  <a:lnTo>
                    <a:pt x="282232" y="246333"/>
                  </a:lnTo>
                  <a:lnTo>
                    <a:pt x="304440" y="203838"/>
                  </a:lnTo>
                  <a:lnTo>
                    <a:pt x="312420" y="154686"/>
                  </a:lnTo>
                  <a:lnTo>
                    <a:pt x="304440" y="105826"/>
                  </a:lnTo>
                  <a:lnTo>
                    <a:pt x="282232" y="63367"/>
                  </a:lnTo>
                  <a:lnTo>
                    <a:pt x="248393" y="29870"/>
                  </a:lnTo>
                  <a:lnTo>
                    <a:pt x="205520" y="7894"/>
                  </a:lnTo>
                  <a:lnTo>
                    <a:pt x="15621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33950" y="3640073"/>
              <a:ext cx="313944" cy="3078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33950" y="3640073"/>
              <a:ext cx="314325" cy="307975"/>
            </a:xfrm>
            <a:custGeom>
              <a:avLst/>
              <a:gdLst/>
              <a:ahLst/>
              <a:cxnLst/>
              <a:rect l="l" t="t" r="r" b="b"/>
              <a:pathLst>
                <a:path w="314325" h="307975">
                  <a:moveTo>
                    <a:pt x="156972" y="0"/>
                  </a:moveTo>
                  <a:lnTo>
                    <a:pt x="107289" y="7888"/>
                  </a:lnTo>
                  <a:lnTo>
                    <a:pt x="64190" y="29821"/>
                  </a:lnTo>
                  <a:lnTo>
                    <a:pt x="30236" y="63203"/>
                  </a:lnTo>
                  <a:lnTo>
                    <a:pt x="7985" y="105436"/>
                  </a:lnTo>
                  <a:lnTo>
                    <a:pt x="0" y="153924"/>
                  </a:lnTo>
                  <a:lnTo>
                    <a:pt x="7985" y="202704"/>
                  </a:lnTo>
                  <a:lnTo>
                    <a:pt x="30236" y="244973"/>
                  </a:lnTo>
                  <a:lnTo>
                    <a:pt x="64190" y="278245"/>
                  </a:lnTo>
                  <a:lnTo>
                    <a:pt x="107289" y="300032"/>
                  </a:lnTo>
                  <a:lnTo>
                    <a:pt x="156972" y="307848"/>
                  </a:lnTo>
                  <a:lnTo>
                    <a:pt x="206654" y="300032"/>
                  </a:lnTo>
                  <a:lnTo>
                    <a:pt x="249753" y="278245"/>
                  </a:lnTo>
                  <a:lnTo>
                    <a:pt x="283707" y="244973"/>
                  </a:lnTo>
                  <a:lnTo>
                    <a:pt x="305958" y="202704"/>
                  </a:lnTo>
                  <a:lnTo>
                    <a:pt x="313944" y="153924"/>
                  </a:lnTo>
                  <a:lnTo>
                    <a:pt x="305958" y="105436"/>
                  </a:lnTo>
                  <a:lnTo>
                    <a:pt x="283707" y="63203"/>
                  </a:lnTo>
                  <a:lnTo>
                    <a:pt x="249753" y="29821"/>
                  </a:lnTo>
                  <a:lnTo>
                    <a:pt x="206654" y="7888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5625846" y="1421130"/>
            <a:ext cx="2886710" cy="2282190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marR="248285">
              <a:lnSpc>
                <a:spcPct val="100000"/>
              </a:lnSpc>
            </a:pP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In </a:t>
            </a:r>
            <a:r>
              <a:rPr sz="2400" spc="-180" dirty="0">
                <a:solidFill>
                  <a:srgbClr val="F9F9F9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F9F9F9"/>
                </a:solidFill>
                <a:latin typeface="Arial"/>
                <a:cs typeface="Arial"/>
              </a:rPr>
              <a:t>typical  </a:t>
            </a:r>
            <a:r>
              <a:rPr sz="2400" spc="-15" dirty="0">
                <a:solidFill>
                  <a:srgbClr val="F9F9F9"/>
                </a:solidFill>
                <a:latin typeface="Arial"/>
                <a:cs typeface="Arial"/>
              </a:rPr>
              <a:t>population,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there </a:t>
            </a:r>
            <a:r>
              <a:rPr sz="2400" spc="-114" dirty="0">
                <a:solidFill>
                  <a:srgbClr val="F9F9F9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F9F9F9"/>
                </a:solidFill>
                <a:latin typeface="Arial"/>
                <a:cs typeface="Arial"/>
              </a:rPr>
              <a:t>no </a:t>
            </a:r>
            <a:r>
              <a:rPr sz="2400" spc="-20" dirty="0">
                <a:solidFill>
                  <a:srgbClr val="F9F9F9"/>
                </a:solidFill>
                <a:latin typeface="Arial"/>
                <a:cs typeface="Arial"/>
              </a:rPr>
              <a:t>line </a:t>
            </a:r>
            <a:r>
              <a:rPr sz="2400" spc="-60" dirty="0">
                <a:solidFill>
                  <a:srgbClr val="F9F9F9"/>
                </a:solidFill>
                <a:latin typeface="Arial"/>
                <a:cs typeface="Arial"/>
              </a:rPr>
              <a:t>separating  </a:t>
            </a:r>
            <a:r>
              <a:rPr sz="2400" spc="-5" dirty="0">
                <a:solidFill>
                  <a:srgbClr val="F9F9F9"/>
                </a:solidFill>
                <a:latin typeface="Arial"/>
                <a:cs typeface="Arial"/>
              </a:rPr>
              <a:t>the </a:t>
            </a:r>
            <a:r>
              <a:rPr sz="2400" spc="45" dirty="0">
                <a:solidFill>
                  <a:srgbClr val="F9F9F9"/>
                </a:solidFill>
                <a:latin typeface="Arial"/>
                <a:cs typeface="Arial"/>
              </a:rPr>
              <a:t>two</a:t>
            </a:r>
            <a:r>
              <a:rPr sz="2400" spc="-459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9F9F9"/>
                </a:solidFill>
                <a:latin typeface="Arial"/>
                <a:cs typeface="Arial"/>
              </a:rPr>
              <a:t>groups, </a:t>
            </a:r>
            <a:r>
              <a:rPr sz="2400" spc="-55" dirty="0">
                <a:solidFill>
                  <a:srgbClr val="F9F9F9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9F9F9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F9F9F9"/>
                </a:solidFill>
                <a:latin typeface="Arial"/>
                <a:cs typeface="Arial"/>
              </a:rPr>
              <a:t>subjects</a:t>
            </a:r>
            <a:r>
              <a:rPr sz="2400" spc="-32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9F9F9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20"/>
              </a:spcBef>
            </a:pP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mixed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89008" y="6140316"/>
            <a:ext cx="5429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22</a:t>
            </a:fld>
            <a:endParaRPr spc="-90" dirty="0"/>
          </a:p>
        </p:txBody>
      </p:sp>
      <p:sp>
        <p:nvSpPr>
          <p:cNvPr id="99" name="object 99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563495" cy="217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In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</a:t>
            </a:r>
            <a:r>
              <a:rPr sz="2400" spc="-2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969696"/>
                </a:solidFill>
                <a:latin typeface="Arial"/>
                <a:cs typeface="Arial"/>
              </a:rPr>
              <a:t>typical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99900"/>
              </a:lnSpc>
            </a:pPr>
            <a:r>
              <a:rPr sz="2400" spc="-15" dirty="0">
                <a:solidFill>
                  <a:srgbClr val="969696"/>
                </a:solidFill>
                <a:latin typeface="Arial"/>
                <a:cs typeface="Arial"/>
              </a:rPr>
              <a:t>population,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there </a:t>
            </a:r>
            <a:r>
              <a:rPr sz="2400" spc="-114" dirty="0">
                <a:solidFill>
                  <a:srgbClr val="969696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969696"/>
                </a:solidFill>
                <a:latin typeface="Arial"/>
                <a:cs typeface="Arial"/>
              </a:rPr>
              <a:t>no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line </a:t>
            </a:r>
            <a:r>
              <a:rPr sz="2400" spc="-60" dirty="0">
                <a:solidFill>
                  <a:srgbClr val="969696"/>
                </a:solidFill>
                <a:latin typeface="Arial"/>
                <a:cs typeface="Arial"/>
              </a:rPr>
              <a:t>separating 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</a:t>
            </a:r>
            <a:r>
              <a:rPr sz="2400" spc="45" dirty="0">
                <a:solidFill>
                  <a:srgbClr val="969696"/>
                </a:solidFill>
                <a:latin typeface="Arial"/>
                <a:cs typeface="Arial"/>
              </a:rPr>
              <a:t>two</a:t>
            </a:r>
            <a:r>
              <a:rPr sz="2400" spc="-46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969696"/>
                </a:solidFill>
                <a:latin typeface="Arial"/>
                <a:cs typeface="Arial"/>
              </a:rPr>
              <a:t>groups, </a:t>
            </a:r>
            <a:r>
              <a:rPr sz="2400" spc="-55" dirty="0">
                <a:solidFill>
                  <a:srgbClr val="969696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969696"/>
                </a:solidFill>
                <a:latin typeface="Arial"/>
                <a:cs typeface="Arial"/>
              </a:rPr>
              <a:t>subjects</a:t>
            </a:r>
            <a:r>
              <a:rPr sz="2400" spc="-32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969696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mixed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25846" y="1421130"/>
            <a:ext cx="2886710" cy="2282190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marR="248285">
              <a:lnSpc>
                <a:spcPct val="100000"/>
              </a:lnSpc>
            </a:pP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In </a:t>
            </a:r>
            <a:r>
              <a:rPr sz="2400" spc="-180" dirty="0">
                <a:solidFill>
                  <a:srgbClr val="F9F9F9"/>
                </a:solidFill>
                <a:latin typeface="Arial"/>
                <a:cs typeface="Arial"/>
              </a:rPr>
              <a:t>a </a:t>
            </a:r>
            <a:r>
              <a:rPr sz="2400" spc="-25" dirty="0">
                <a:solidFill>
                  <a:srgbClr val="F9F9F9"/>
                </a:solidFill>
                <a:latin typeface="Arial"/>
                <a:cs typeface="Arial"/>
              </a:rPr>
              <a:t>typical  </a:t>
            </a:r>
            <a:r>
              <a:rPr sz="2400" spc="-15" dirty="0">
                <a:solidFill>
                  <a:srgbClr val="F9F9F9"/>
                </a:solidFill>
                <a:latin typeface="Arial"/>
                <a:cs typeface="Arial"/>
              </a:rPr>
              <a:t>population,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there </a:t>
            </a:r>
            <a:r>
              <a:rPr sz="2400" spc="-114" dirty="0">
                <a:solidFill>
                  <a:srgbClr val="F9F9F9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F9F9F9"/>
                </a:solidFill>
                <a:latin typeface="Arial"/>
                <a:cs typeface="Arial"/>
              </a:rPr>
              <a:t>no </a:t>
            </a:r>
            <a:r>
              <a:rPr sz="2400" spc="-20" dirty="0">
                <a:solidFill>
                  <a:srgbClr val="F9F9F9"/>
                </a:solidFill>
                <a:latin typeface="Arial"/>
                <a:cs typeface="Arial"/>
              </a:rPr>
              <a:t>line </a:t>
            </a:r>
            <a:r>
              <a:rPr sz="2400" spc="-60" dirty="0">
                <a:solidFill>
                  <a:srgbClr val="F9F9F9"/>
                </a:solidFill>
                <a:latin typeface="Arial"/>
                <a:cs typeface="Arial"/>
              </a:rPr>
              <a:t>separating  </a:t>
            </a:r>
            <a:r>
              <a:rPr sz="2400" spc="-5" dirty="0">
                <a:solidFill>
                  <a:srgbClr val="F9F9F9"/>
                </a:solidFill>
                <a:latin typeface="Arial"/>
                <a:cs typeface="Arial"/>
              </a:rPr>
              <a:t>the </a:t>
            </a:r>
            <a:r>
              <a:rPr sz="2400" spc="45" dirty="0">
                <a:solidFill>
                  <a:srgbClr val="F9F9F9"/>
                </a:solidFill>
                <a:latin typeface="Arial"/>
                <a:cs typeface="Arial"/>
              </a:rPr>
              <a:t>two</a:t>
            </a:r>
            <a:r>
              <a:rPr sz="2400" spc="-459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9F9F9"/>
                </a:solidFill>
                <a:latin typeface="Arial"/>
                <a:cs typeface="Arial"/>
              </a:rPr>
              <a:t>groups, </a:t>
            </a:r>
            <a:r>
              <a:rPr sz="2400" spc="-55" dirty="0">
                <a:solidFill>
                  <a:srgbClr val="F9F9F9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9F9F9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F9F9F9"/>
                </a:solidFill>
                <a:latin typeface="Arial"/>
                <a:cs typeface="Arial"/>
              </a:rPr>
              <a:t>subjects</a:t>
            </a:r>
            <a:r>
              <a:rPr sz="2400" spc="-32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9F9F9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20"/>
              </a:spcBef>
            </a:pP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mixed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9080" y="1614424"/>
            <a:ext cx="3780790" cy="4824730"/>
            <a:chOff x="1529080" y="1614424"/>
            <a:chExt cx="3780790" cy="4824730"/>
          </a:xfrm>
        </p:grpSpPr>
        <p:sp>
          <p:nvSpPr>
            <p:cNvPr id="22" name="object 22"/>
            <p:cNvSpPr/>
            <p:nvPr/>
          </p:nvSpPr>
          <p:spPr>
            <a:xfrm>
              <a:off x="1598676" y="16543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345948" y="169164"/>
                  </a:move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8676" y="16543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7278" y="17305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345948" y="169164"/>
                  </a:move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67278" y="17305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7844" y="1716024"/>
              <a:ext cx="345440" cy="338455"/>
            </a:xfrm>
            <a:custGeom>
              <a:avLst/>
              <a:gdLst/>
              <a:ahLst/>
              <a:cxnLst/>
              <a:rect l="l" t="t" r="r" b="b"/>
              <a:pathLst>
                <a:path w="345439" h="338455">
                  <a:moveTo>
                    <a:pt x="345186" y="169164"/>
                  </a:moveTo>
                  <a:lnTo>
                    <a:pt x="338991" y="124089"/>
                  </a:lnTo>
                  <a:lnTo>
                    <a:pt x="321535" y="83650"/>
                  </a:lnTo>
                  <a:lnTo>
                    <a:pt x="294513" y="49434"/>
                  </a:lnTo>
                  <a:lnTo>
                    <a:pt x="259616" y="23029"/>
                  </a:lnTo>
                  <a:lnTo>
                    <a:pt x="218538" y="6021"/>
                  </a:lnTo>
                  <a:lnTo>
                    <a:pt x="172974" y="0"/>
                  </a:ln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538" y="332253"/>
                  </a:lnTo>
                  <a:lnTo>
                    <a:pt x="259616" y="315129"/>
                  </a:lnTo>
                  <a:lnTo>
                    <a:pt x="294513" y="288607"/>
                  </a:lnTo>
                  <a:lnTo>
                    <a:pt x="321535" y="254338"/>
                  </a:lnTo>
                  <a:lnTo>
                    <a:pt x="338991" y="213973"/>
                  </a:lnTo>
                  <a:lnTo>
                    <a:pt x="345186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47844" y="1716024"/>
              <a:ext cx="345440" cy="338455"/>
            </a:xfrm>
            <a:custGeom>
              <a:avLst/>
              <a:gdLst/>
              <a:ahLst/>
              <a:cxnLst/>
              <a:rect l="l" t="t" r="r" b="b"/>
              <a:pathLst>
                <a:path w="345439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538" y="332253"/>
                  </a:lnTo>
                  <a:lnTo>
                    <a:pt x="259616" y="315129"/>
                  </a:lnTo>
                  <a:lnTo>
                    <a:pt x="294513" y="288607"/>
                  </a:lnTo>
                  <a:lnTo>
                    <a:pt x="321535" y="254338"/>
                  </a:lnTo>
                  <a:lnTo>
                    <a:pt x="338991" y="213973"/>
                  </a:lnTo>
                  <a:lnTo>
                    <a:pt x="345186" y="169164"/>
                  </a:lnTo>
                  <a:lnTo>
                    <a:pt x="338991" y="124089"/>
                  </a:lnTo>
                  <a:lnTo>
                    <a:pt x="321535" y="83650"/>
                  </a:lnTo>
                  <a:lnTo>
                    <a:pt x="294513" y="49434"/>
                  </a:lnTo>
                  <a:lnTo>
                    <a:pt x="259616" y="23029"/>
                  </a:lnTo>
                  <a:lnTo>
                    <a:pt x="218538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60726" y="1622298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348996" y="169164"/>
                  </a:move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1025" y="332306"/>
                  </a:lnTo>
                  <a:lnTo>
                    <a:pt x="262748" y="315298"/>
                  </a:lnTo>
                  <a:lnTo>
                    <a:pt x="298037" y="288893"/>
                  </a:lnTo>
                  <a:lnTo>
                    <a:pt x="325261" y="254677"/>
                  </a:lnTo>
                  <a:lnTo>
                    <a:pt x="342790" y="214238"/>
                  </a:lnTo>
                  <a:lnTo>
                    <a:pt x="348996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60726" y="1622298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1025" y="332306"/>
                  </a:lnTo>
                  <a:lnTo>
                    <a:pt x="262748" y="315298"/>
                  </a:lnTo>
                  <a:lnTo>
                    <a:pt x="298037" y="288893"/>
                  </a:lnTo>
                  <a:lnTo>
                    <a:pt x="325261" y="254677"/>
                  </a:lnTo>
                  <a:lnTo>
                    <a:pt x="342790" y="214238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23003" y="1623822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348996" y="169164"/>
                  </a:move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23003" y="1623822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40530" y="6094476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345948" y="169164"/>
                  </a:move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0530" y="6094476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21530" y="5551170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348996" y="169164"/>
                  </a:move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21530" y="5551170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5430" y="5357621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345948" y="169164"/>
                  </a:moveTo>
                  <a:lnTo>
                    <a:pt x="339749" y="124354"/>
                  </a:lnTo>
                  <a:lnTo>
                    <a:pt x="322269" y="83989"/>
                  </a:lnTo>
                  <a:lnTo>
                    <a:pt x="295179" y="49720"/>
                  </a:lnTo>
                  <a:lnTo>
                    <a:pt x="260152" y="23198"/>
                  </a:lnTo>
                  <a:lnTo>
                    <a:pt x="218859" y="6074"/>
                  </a:lnTo>
                  <a:lnTo>
                    <a:pt x="172974" y="0"/>
                  </a:lnTo>
                  <a:lnTo>
                    <a:pt x="126823" y="6074"/>
                  </a:lnTo>
                  <a:lnTo>
                    <a:pt x="85456" y="23198"/>
                  </a:lnTo>
                  <a:lnTo>
                    <a:pt x="50482" y="49720"/>
                  </a:lnTo>
                  <a:lnTo>
                    <a:pt x="23509" y="83989"/>
                  </a:lnTo>
                  <a:lnTo>
                    <a:pt x="6145" y="124354"/>
                  </a:lnTo>
                  <a:lnTo>
                    <a:pt x="0" y="169164"/>
                  </a:lnTo>
                  <a:lnTo>
                    <a:pt x="6145" y="214238"/>
                  </a:lnTo>
                  <a:lnTo>
                    <a:pt x="23509" y="254677"/>
                  </a:lnTo>
                  <a:lnTo>
                    <a:pt x="50482" y="288893"/>
                  </a:lnTo>
                  <a:lnTo>
                    <a:pt x="85456" y="315298"/>
                  </a:lnTo>
                  <a:lnTo>
                    <a:pt x="126823" y="332306"/>
                  </a:lnTo>
                  <a:lnTo>
                    <a:pt x="172974" y="338328"/>
                  </a:lnTo>
                  <a:lnTo>
                    <a:pt x="218859" y="332306"/>
                  </a:lnTo>
                  <a:lnTo>
                    <a:pt x="260152" y="315298"/>
                  </a:lnTo>
                  <a:lnTo>
                    <a:pt x="295179" y="288893"/>
                  </a:lnTo>
                  <a:lnTo>
                    <a:pt x="322269" y="254677"/>
                  </a:lnTo>
                  <a:lnTo>
                    <a:pt x="339749" y="214238"/>
                  </a:lnTo>
                  <a:lnTo>
                    <a:pt x="345948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35430" y="5357621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74"/>
                  </a:lnTo>
                  <a:lnTo>
                    <a:pt x="85456" y="23198"/>
                  </a:lnTo>
                  <a:lnTo>
                    <a:pt x="50482" y="49720"/>
                  </a:lnTo>
                  <a:lnTo>
                    <a:pt x="23509" y="83989"/>
                  </a:lnTo>
                  <a:lnTo>
                    <a:pt x="6145" y="124354"/>
                  </a:lnTo>
                  <a:lnTo>
                    <a:pt x="0" y="169164"/>
                  </a:lnTo>
                  <a:lnTo>
                    <a:pt x="6145" y="214238"/>
                  </a:lnTo>
                  <a:lnTo>
                    <a:pt x="23509" y="254677"/>
                  </a:lnTo>
                  <a:lnTo>
                    <a:pt x="50482" y="288893"/>
                  </a:lnTo>
                  <a:lnTo>
                    <a:pt x="85456" y="315298"/>
                  </a:lnTo>
                  <a:lnTo>
                    <a:pt x="126823" y="332306"/>
                  </a:lnTo>
                  <a:lnTo>
                    <a:pt x="172974" y="338328"/>
                  </a:lnTo>
                  <a:lnTo>
                    <a:pt x="218859" y="332306"/>
                  </a:lnTo>
                  <a:lnTo>
                    <a:pt x="260152" y="315298"/>
                  </a:lnTo>
                  <a:lnTo>
                    <a:pt x="295179" y="288893"/>
                  </a:lnTo>
                  <a:lnTo>
                    <a:pt x="322269" y="254677"/>
                  </a:lnTo>
                  <a:lnTo>
                    <a:pt x="339749" y="214238"/>
                  </a:lnTo>
                  <a:lnTo>
                    <a:pt x="345948" y="169164"/>
                  </a:lnTo>
                  <a:lnTo>
                    <a:pt x="339749" y="124354"/>
                  </a:lnTo>
                  <a:lnTo>
                    <a:pt x="322269" y="83989"/>
                  </a:lnTo>
                  <a:lnTo>
                    <a:pt x="295179" y="49720"/>
                  </a:lnTo>
                  <a:lnTo>
                    <a:pt x="260152" y="23198"/>
                  </a:lnTo>
                  <a:lnTo>
                    <a:pt x="218859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9354" y="2416302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344424" y="169926"/>
                  </a:move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9354" y="2416302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47444" y="2822448"/>
              <a:ext cx="348615" cy="340360"/>
            </a:xfrm>
            <a:custGeom>
              <a:avLst/>
              <a:gdLst/>
              <a:ahLst/>
              <a:cxnLst/>
              <a:rect l="l" t="t" r="r" b="b"/>
              <a:pathLst>
                <a:path w="348614" h="340360">
                  <a:moveTo>
                    <a:pt x="348234" y="169926"/>
                  </a:moveTo>
                  <a:lnTo>
                    <a:pt x="342032" y="124795"/>
                  </a:lnTo>
                  <a:lnTo>
                    <a:pt x="324527" y="84215"/>
                  </a:lnTo>
                  <a:lnTo>
                    <a:pt x="297370" y="49815"/>
                  </a:lnTo>
                  <a:lnTo>
                    <a:pt x="262212" y="23226"/>
                  </a:lnTo>
                  <a:lnTo>
                    <a:pt x="220704" y="6078"/>
                  </a:lnTo>
                  <a:lnTo>
                    <a:pt x="174498" y="0"/>
                  </a:lnTo>
                  <a:lnTo>
                    <a:pt x="128234" y="6078"/>
                  </a:lnTo>
                  <a:lnTo>
                    <a:pt x="86585" y="23226"/>
                  </a:lnTo>
                  <a:lnTo>
                    <a:pt x="51244" y="49815"/>
                  </a:lnTo>
                  <a:lnTo>
                    <a:pt x="23904" y="84215"/>
                  </a:lnTo>
                  <a:lnTo>
                    <a:pt x="6258" y="124795"/>
                  </a:lnTo>
                  <a:lnTo>
                    <a:pt x="0" y="169926"/>
                  </a:lnTo>
                  <a:lnTo>
                    <a:pt x="6258" y="215056"/>
                  </a:lnTo>
                  <a:lnTo>
                    <a:pt x="23904" y="255636"/>
                  </a:lnTo>
                  <a:lnTo>
                    <a:pt x="51244" y="290036"/>
                  </a:lnTo>
                  <a:lnTo>
                    <a:pt x="86585" y="316625"/>
                  </a:lnTo>
                  <a:lnTo>
                    <a:pt x="128234" y="333773"/>
                  </a:lnTo>
                  <a:lnTo>
                    <a:pt x="174498" y="339852"/>
                  </a:lnTo>
                  <a:lnTo>
                    <a:pt x="220704" y="333773"/>
                  </a:lnTo>
                  <a:lnTo>
                    <a:pt x="262212" y="316625"/>
                  </a:lnTo>
                  <a:lnTo>
                    <a:pt x="297370" y="290036"/>
                  </a:lnTo>
                  <a:lnTo>
                    <a:pt x="324527" y="255636"/>
                  </a:lnTo>
                  <a:lnTo>
                    <a:pt x="342032" y="215056"/>
                  </a:lnTo>
                  <a:lnTo>
                    <a:pt x="348234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47444" y="2822448"/>
              <a:ext cx="348615" cy="340360"/>
            </a:xfrm>
            <a:custGeom>
              <a:avLst/>
              <a:gdLst/>
              <a:ahLst/>
              <a:cxnLst/>
              <a:rect l="l" t="t" r="r" b="b"/>
              <a:pathLst>
                <a:path w="348614" h="340360">
                  <a:moveTo>
                    <a:pt x="174498" y="0"/>
                  </a:moveTo>
                  <a:lnTo>
                    <a:pt x="128234" y="6078"/>
                  </a:lnTo>
                  <a:lnTo>
                    <a:pt x="86585" y="23226"/>
                  </a:lnTo>
                  <a:lnTo>
                    <a:pt x="51244" y="49815"/>
                  </a:lnTo>
                  <a:lnTo>
                    <a:pt x="23904" y="84215"/>
                  </a:lnTo>
                  <a:lnTo>
                    <a:pt x="6258" y="124795"/>
                  </a:lnTo>
                  <a:lnTo>
                    <a:pt x="0" y="169926"/>
                  </a:lnTo>
                  <a:lnTo>
                    <a:pt x="6258" y="215056"/>
                  </a:lnTo>
                  <a:lnTo>
                    <a:pt x="23904" y="255636"/>
                  </a:lnTo>
                  <a:lnTo>
                    <a:pt x="51244" y="290036"/>
                  </a:lnTo>
                  <a:lnTo>
                    <a:pt x="86585" y="316625"/>
                  </a:lnTo>
                  <a:lnTo>
                    <a:pt x="128234" y="333773"/>
                  </a:lnTo>
                  <a:lnTo>
                    <a:pt x="174498" y="339852"/>
                  </a:lnTo>
                  <a:lnTo>
                    <a:pt x="220704" y="333773"/>
                  </a:lnTo>
                  <a:lnTo>
                    <a:pt x="262212" y="316625"/>
                  </a:lnTo>
                  <a:lnTo>
                    <a:pt x="297370" y="290036"/>
                  </a:lnTo>
                  <a:lnTo>
                    <a:pt x="324527" y="255636"/>
                  </a:lnTo>
                  <a:lnTo>
                    <a:pt x="342032" y="215056"/>
                  </a:lnTo>
                  <a:lnTo>
                    <a:pt x="348234" y="169926"/>
                  </a:lnTo>
                  <a:lnTo>
                    <a:pt x="342032" y="124795"/>
                  </a:lnTo>
                  <a:lnTo>
                    <a:pt x="324527" y="84215"/>
                  </a:lnTo>
                  <a:lnTo>
                    <a:pt x="297370" y="49815"/>
                  </a:lnTo>
                  <a:lnTo>
                    <a:pt x="262212" y="23226"/>
                  </a:lnTo>
                  <a:lnTo>
                    <a:pt x="220704" y="607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71822" y="3135630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345948" y="168402"/>
                  </a:moveTo>
                  <a:lnTo>
                    <a:pt x="339802" y="123648"/>
                  </a:lnTo>
                  <a:lnTo>
                    <a:pt x="322438" y="83424"/>
                  </a:lnTo>
                  <a:lnTo>
                    <a:pt x="295465" y="49339"/>
                  </a:lnTo>
                  <a:lnTo>
                    <a:pt x="260491" y="23001"/>
                  </a:lnTo>
                  <a:lnTo>
                    <a:pt x="219124" y="6018"/>
                  </a:lnTo>
                  <a:lnTo>
                    <a:pt x="172974" y="0"/>
                  </a:lnTo>
                  <a:lnTo>
                    <a:pt x="127088" y="6018"/>
                  </a:lnTo>
                  <a:lnTo>
                    <a:pt x="85795" y="23001"/>
                  </a:lnTo>
                  <a:lnTo>
                    <a:pt x="50768" y="49339"/>
                  </a:lnTo>
                  <a:lnTo>
                    <a:pt x="23678" y="83424"/>
                  </a:lnTo>
                  <a:lnTo>
                    <a:pt x="6198" y="123648"/>
                  </a:lnTo>
                  <a:lnTo>
                    <a:pt x="0" y="168402"/>
                  </a:lnTo>
                  <a:lnTo>
                    <a:pt x="6198" y="213476"/>
                  </a:lnTo>
                  <a:lnTo>
                    <a:pt x="23678" y="253915"/>
                  </a:lnTo>
                  <a:lnTo>
                    <a:pt x="50768" y="288131"/>
                  </a:lnTo>
                  <a:lnTo>
                    <a:pt x="85795" y="314536"/>
                  </a:lnTo>
                  <a:lnTo>
                    <a:pt x="127088" y="331544"/>
                  </a:lnTo>
                  <a:lnTo>
                    <a:pt x="172974" y="337566"/>
                  </a:lnTo>
                  <a:lnTo>
                    <a:pt x="219124" y="331544"/>
                  </a:lnTo>
                  <a:lnTo>
                    <a:pt x="260491" y="314536"/>
                  </a:lnTo>
                  <a:lnTo>
                    <a:pt x="295465" y="288131"/>
                  </a:lnTo>
                  <a:lnTo>
                    <a:pt x="322438" y="253915"/>
                  </a:lnTo>
                  <a:lnTo>
                    <a:pt x="339802" y="213476"/>
                  </a:lnTo>
                  <a:lnTo>
                    <a:pt x="345948" y="16840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71822" y="3135630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7088" y="6018"/>
                  </a:lnTo>
                  <a:lnTo>
                    <a:pt x="85795" y="23001"/>
                  </a:lnTo>
                  <a:lnTo>
                    <a:pt x="50768" y="49339"/>
                  </a:lnTo>
                  <a:lnTo>
                    <a:pt x="23678" y="83424"/>
                  </a:lnTo>
                  <a:lnTo>
                    <a:pt x="6198" y="123648"/>
                  </a:lnTo>
                  <a:lnTo>
                    <a:pt x="0" y="168402"/>
                  </a:lnTo>
                  <a:lnTo>
                    <a:pt x="6198" y="213476"/>
                  </a:lnTo>
                  <a:lnTo>
                    <a:pt x="23678" y="253915"/>
                  </a:lnTo>
                  <a:lnTo>
                    <a:pt x="50768" y="288131"/>
                  </a:lnTo>
                  <a:lnTo>
                    <a:pt x="85795" y="314536"/>
                  </a:lnTo>
                  <a:lnTo>
                    <a:pt x="127088" y="331544"/>
                  </a:lnTo>
                  <a:lnTo>
                    <a:pt x="172974" y="337566"/>
                  </a:lnTo>
                  <a:lnTo>
                    <a:pt x="219124" y="331544"/>
                  </a:lnTo>
                  <a:lnTo>
                    <a:pt x="260491" y="314536"/>
                  </a:lnTo>
                  <a:lnTo>
                    <a:pt x="295465" y="288131"/>
                  </a:lnTo>
                  <a:lnTo>
                    <a:pt x="322438" y="253915"/>
                  </a:lnTo>
                  <a:lnTo>
                    <a:pt x="339802" y="213476"/>
                  </a:lnTo>
                  <a:lnTo>
                    <a:pt x="345948" y="168402"/>
                  </a:lnTo>
                  <a:lnTo>
                    <a:pt x="339802" y="123648"/>
                  </a:lnTo>
                  <a:lnTo>
                    <a:pt x="322438" y="83424"/>
                  </a:lnTo>
                  <a:lnTo>
                    <a:pt x="295465" y="49339"/>
                  </a:lnTo>
                  <a:lnTo>
                    <a:pt x="260491" y="23001"/>
                  </a:lnTo>
                  <a:lnTo>
                    <a:pt x="219124" y="6018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18054" y="2416302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344424" y="169926"/>
                  </a:move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18054" y="2416302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60726" y="2898648"/>
              <a:ext cx="349250" cy="340360"/>
            </a:xfrm>
            <a:custGeom>
              <a:avLst/>
              <a:gdLst/>
              <a:ahLst/>
              <a:cxnLst/>
              <a:rect l="l" t="t" r="r" b="b"/>
              <a:pathLst>
                <a:path w="349250" h="340360">
                  <a:moveTo>
                    <a:pt x="348996" y="169926"/>
                  </a:moveTo>
                  <a:lnTo>
                    <a:pt x="342790" y="124795"/>
                  </a:lnTo>
                  <a:lnTo>
                    <a:pt x="325261" y="84215"/>
                  </a:lnTo>
                  <a:lnTo>
                    <a:pt x="298037" y="49815"/>
                  </a:lnTo>
                  <a:lnTo>
                    <a:pt x="262748" y="23226"/>
                  </a:lnTo>
                  <a:lnTo>
                    <a:pt x="221025" y="6078"/>
                  </a:lnTo>
                  <a:lnTo>
                    <a:pt x="174498" y="0"/>
                  </a:lnTo>
                  <a:lnTo>
                    <a:pt x="127970" y="6078"/>
                  </a:lnTo>
                  <a:lnTo>
                    <a:pt x="86247" y="23226"/>
                  </a:lnTo>
                  <a:lnTo>
                    <a:pt x="50958" y="49815"/>
                  </a:lnTo>
                  <a:lnTo>
                    <a:pt x="23734" y="84215"/>
                  </a:lnTo>
                  <a:lnTo>
                    <a:pt x="6205" y="124795"/>
                  </a:lnTo>
                  <a:lnTo>
                    <a:pt x="0" y="169926"/>
                  </a:lnTo>
                  <a:lnTo>
                    <a:pt x="6205" y="215056"/>
                  </a:lnTo>
                  <a:lnTo>
                    <a:pt x="23734" y="255636"/>
                  </a:lnTo>
                  <a:lnTo>
                    <a:pt x="50958" y="290036"/>
                  </a:lnTo>
                  <a:lnTo>
                    <a:pt x="86247" y="316625"/>
                  </a:lnTo>
                  <a:lnTo>
                    <a:pt x="127970" y="333773"/>
                  </a:lnTo>
                  <a:lnTo>
                    <a:pt x="174498" y="339852"/>
                  </a:lnTo>
                  <a:lnTo>
                    <a:pt x="221025" y="333773"/>
                  </a:lnTo>
                  <a:lnTo>
                    <a:pt x="262748" y="316625"/>
                  </a:lnTo>
                  <a:lnTo>
                    <a:pt x="298037" y="290036"/>
                  </a:lnTo>
                  <a:lnTo>
                    <a:pt x="325261" y="255636"/>
                  </a:lnTo>
                  <a:lnTo>
                    <a:pt x="342790" y="215056"/>
                  </a:lnTo>
                  <a:lnTo>
                    <a:pt x="348996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60726" y="2898648"/>
              <a:ext cx="349250" cy="340360"/>
            </a:xfrm>
            <a:custGeom>
              <a:avLst/>
              <a:gdLst/>
              <a:ahLst/>
              <a:cxnLst/>
              <a:rect l="l" t="t" r="r" b="b"/>
              <a:pathLst>
                <a:path w="349250" h="340360">
                  <a:moveTo>
                    <a:pt x="174498" y="0"/>
                  </a:moveTo>
                  <a:lnTo>
                    <a:pt x="127970" y="6078"/>
                  </a:lnTo>
                  <a:lnTo>
                    <a:pt x="86247" y="23226"/>
                  </a:lnTo>
                  <a:lnTo>
                    <a:pt x="50958" y="49815"/>
                  </a:lnTo>
                  <a:lnTo>
                    <a:pt x="23734" y="84215"/>
                  </a:lnTo>
                  <a:lnTo>
                    <a:pt x="6205" y="124795"/>
                  </a:lnTo>
                  <a:lnTo>
                    <a:pt x="0" y="169926"/>
                  </a:lnTo>
                  <a:lnTo>
                    <a:pt x="6205" y="215056"/>
                  </a:lnTo>
                  <a:lnTo>
                    <a:pt x="23734" y="255636"/>
                  </a:lnTo>
                  <a:lnTo>
                    <a:pt x="50958" y="290036"/>
                  </a:lnTo>
                  <a:lnTo>
                    <a:pt x="86247" y="316625"/>
                  </a:lnTo>
                  <a:lnTo>
                    <a:pt x="127970" y="333773"/>
                  </a:lnTo>
                  <a:lnTo>
                    <a:pt x="174498" y="339852"/>
                  </a:lnTo>
                  <a:lnTo>
                    <a:pt x="221025" y="333773"/>
                  </a:lnTo>
                  <a:lnTo>
                    <a:pt x="262748" y="316625"/>
                  </a:lnTo>
                  <a:lnTo>
                    <a:pt x="298037" y="290036"/>
                  </a:lnTo>
                  <a:lnTo>
                    <a:pt x="325261" y="255636"/>
                  </a:lnTo>
                  <a:lnTo>
                    <a:pt x="342790" y="215056"/>
                  </a:lnTo>
                  <a:lnTo>
                    <a:pt x="348996" y="169926"/>
                  </a:lnTo>
                  <a:lnTo>
                    <a:pt x="342790" y="124795"/>
                  </a:lnTo>
                  <a:lnTo>
                    <a:pt x="325261" y="84215"/>
                  </a:lnTo>
                  <a:lnTo>
                    <a:pt x="298037" y="49815"/>
                  </a:lnTo>
                  <a:lnTo>
                    <a:pt x="262748" y="23226"/>
                  </a:lnTo>
                  <a:lnTo>
                    <a:pt x="221025" y="607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57571" y="2552700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345948" y="169164"/>
                  </a:move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57571" y="2552700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35430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345948" y="169926"/>
                  </a:move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lnTo>
                    <a:pt x="126823" y="6078"/>
                  </a:lnTo>
                  <a:lnTo>
                    <a:pt x="85456" y="23226"/>
                  </a:lnTo>
                  <a:lnTo>
                    <a:pt x="50482" y="49815"/>
                  </a:lnTo>
                  <a:lnTo>
                    <a:pt x="23509" y="84215"/>
                  </a:lnTo>
                  <a:lnTo>
                    <a:pt x="6145" y="124795"/>
                  </a:lnTo>
                  <a:lnTo>
                    <a:pt x="0" y="169926"/>
                  </a:lnTo>
                  <a:lnTo>
                    <a:pt x="6145" y="215056"/>
                  </a:lnTo>
                  <a:lnTo>
                    <a:pt x="23509" y="255636"/>
                  </a:lnTo>
                  <a:lnTo>
                    <a:pt x="50482" y="290036"/>
                  </a:lnTo>
                  <a:lnTo>
                    <a:pt x="85456" y="316625"/>
                  </a:lnTo>
                  <a:lnTo>
                    <a:pt x="126823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35430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6823" y="6078"/>
                  </a:lnTo>
                  <a:lnTo>
                    <a:pt x="85456" y="23226"/>
                  </a:lnTo>
                  <a:lnTo>
                    <a:pt x="50482" y="49815"/>
                  </a:lnTo>
                  <a:lnTo>
                    <a:pt x="23509" y="84215"/>
                  </a:lnTo>
                  <a:lnTo>
                    <a:pt x="6145" y="124795"/>
                  </a:lnTo>
                  <a:lnTo>
                    <a:pt x="0" y="169926"/>
                  </a:lnTo>
                  <a:lnTo>
                    <a:pt x="6145" y="215056"/>
                  </a:lnTo>
                  <a:lnTo>
                    <a:pt x="23509" y="255636"/>
                  </a:lnTo>
                  <a:lnTo>
                    <a:pt x="50482" y="290036"/>
                  </a:lnTo>
                  <a:lnTo>
                    <a:pt x="85456" y="316625"/>
                  </a:lnTo>
                  <a:lnTo>
                    <a:pt x="126823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68446" y="4764024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344424" y="169926"/>
                  </a:move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68446" y="4764024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0726" y="4303775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348996" y="169164"/>
                  </a:move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3973"/>
                  </a:lnTo>
                  <a:lnTo>
                    <a:pt x="23734" y="254338"/>
                  </a:lnTo>
                  <a:lnTo>
                    <a:pt x="50958" y="288607"/>
                  </a:lnTo>
                  <a:lnTo>
                    <a:pt x="86247" y="315129"/>
                  </a:lnTo>
                  <a:lnTo>
                    <a:pt x="127970" y="332253"/>
                  </a:lnTo>
                  <a:lnTo>
                    <a:pt x="174498" y="338328"/>
                  </a:lnTo>
                  <a:lnTo>
                    <a:pt x="221025" y="332253"/>
                  </a:lnTo>
                  <a:lnTo>
                    <a:pt x="262748" y="315129"/>
                  </a:lnTo>
                  <a:lnTo>
                    <a:pt x="298037" y="288607"/>
                  </a:lnTo>
                  <a:lnTo>
                    <a:pt x="325261" y="254338"/>
                  </a:lnTo>
                  <a:lnTo>
                    <a:pt x="342790" y="213973"/>
                  </a:lnTo>
                  <a:lnTo>
                    <a:pt x="348996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726" y="4303775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3973"/>
                  </a:lnTo>
                  <a:lnTo>
                    <a:pt x="23734" y="254338"/>
                  </a:lnTo>
                  <a:lnTo>
                    <a:pt x="50958" y="288607"/>
                  </a:lnTo>
                  <a:lnTo>
                    <a:pt x="86247" y="315129"/>
                  </a:lnTo>
                  <a:lnTo>
                    <a:pt x="127970" y="332253"/>
                  </a:lnTo>
                  <a:lnTo>
                    <a:pt x="174498" y="338328"/>
                  </a:lnTo>
                  <a:lnTo>
                    <a:pt x="221025" y="332253"/>
                  </a:lnTo>
                  <a:lnTo>
                    <a:pt x="262748" y="315129"/>
                  </a:lnTo>
                  <a:lnTo>
                    <a:pt x="298037" y="288607"/>
                  </a:lnTo>
                  <a:lnTo>
                    <a:pt x="325261" y="254338"/>
                  </a:lnTo>
                  <a:lnTo>
                    <a:pt x="342790" y="213973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46497" y="423062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345948" y="169164"/>
                  </a:move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46497" y="423062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36975" y="3455669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344424" y="169164"/>
                  </a:move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36975" y="3455669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03347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345948" y="169926"/>
                  </a:move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03347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89069" y="2165604"/>
              <a:ext cx="346710" cy="337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89069" y="2165604"/>
              <a:ext cx="346710" cy="337820"/>
            </a:xfrm>
            <a:custGeom>
              <a:avLst/>
              <a:gdLst/>
              <a:ahLst/>
              <a:cxnLst/>
              <a:rect l="l" t="t" r="r" b="b"/>
              <a:pathLst>
                <a:path w="346710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80" y="331547"/>
                  </a:lnTo>
                  <a:lnTo>
                    <a:pt x="260688" y="314564"/>
                  </a:lnTo>
                  <a:lnTo>
                    <a:pt x="295846" y="288226"/>
                  </a:lnTo>
                  <a:lnTo>
                    <a:pt x="323003" y="254141"/>
                  </a:lnTo>
                  <a:lnTo>
                    <a:pt x="340508" y="213917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92274" y="1620774"/>
              <a:ext cx="345948" cy="338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92274" y="162077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05000" y="5459730"/>
              <a:ext cx="347472" cy="3375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05000" y="5459730"/>
              <a:ext cx="347980" cy="337820"/>
            </a:xfrm>
            <a:custGeom>
              <a:avLst/>
              <a:gdLst/>
              <a:ahLst/>
              <a:cxnLst/>
              <a:rect l="l" t="t" r="r" b="b"/>
              <a:pathLst>
                <a:path w="347980" h="337820">
                  <a:moveTo>
                    <a:pt x="173736" y="0"/>
                  </a:moveTo>
                  <a:lnTo>
                    <a:pt x="127529" y="6018"/>
                  </a:lnTo>
                  <a:lnTo>
                    <a:pt x="86021" y="23001"/>
                  </a:lnTo>
                  <a:lnTo>
                    <a:pt x="50863" y="49339"/>
                  </a:lnTo>
                  <a:lnTo>
                    <a:pt x="23706" y="83424"/>
                  </a:lnTo>
                  <a:lnTo>
                    <a:pt x="6201" y="123648"/>
                  </a:lnTo>
                  <a:lnTo>
                    <a:pt x="0" y="168402"/>
                  </a:lnTo>
                  <a:lnTo>
                    <a:pt x="6201" y="213476"/>
                  </a:lnTo>
                  <a:lnTo>
                    <a:pt x="23706" y="253915"/>
                  </a:lnTo>
                  <a:lnTo>
                    <a:pt x="50863" y="288131"/>
                  </a:lnTo>
                  <a:lnTo>
                    <a:pt x="86021" y="314536"/>
                  </a:lnTo>
                  <a:lnTo>
                    <a:pt x="127529" y="331544"/>
                  </a:lnTo>
                  <a:lnTo>
                    <a:pt x="173736" y="337566"/>
                  </a:lnTo>
                  <a:lnTo>
                    <a:pt x="219942" y="331544"/>
                  </a:lnTo>
                  <a:lnTo>
                    <a:pt x="261450" y="314536"/>
                  </a:lnTo>
                  <a:lnTo>
                    <a:pt x="296608" y="288131"/>
                  </a:lnTo>
                  <a:lnTo>
                    <a:pt x="323765" y="253915"/>
                  </a:lnTo>
                  <a:lnTo>
                    <a:pt x="341270" y="213476"/>
                  </a:lnTo>
                  <a:lnTo>
                    <a:pt x="347472" y="168402"/>
                  </a:lnTo>
                  <a:lnTo>
                    <a:pt x="341270" y="123648"/>
                  </a:lnTo>
                  <a:lnTo>
                    <a:pt x="323765" y="83424"/>
                  </a:lnTo>
                  <a:lnTo>
                    <a:pt x="296608" y="49339"/>
                  </a:lnTo>
                  <a:lnTo>
                    <a:pt x="261450" y="23001"/>
                  </a:lnTo>
                  <a:lnTo>
                    <a:pt x="219942" y="601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00200" y="6060947"/>
              <a:ext cx="345948" cy="339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00200" y="6060947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36669" y="6059424"/>
              <a:ext cx="344424" cy="3383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36669" y="605942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647" y="6021"/>
                  </a:lnTo>
                  <a:lnTo>
                    <a:pt x="85569" y="23029"/>
                  </a:lnTo>
                  <a:lnTo>
                    <a:pt x="50673" y="49434"/>
                  </a:lnTo>
                  <a:lnTo>
                    <a:pt x="23650" y="83650"/>
                  </a:lnTo>
                  <a:lnTo>
                    <a:pt x="6194" y="124089"/>
                  </a:lnTo>
                  <a:lnTo>
                    <a:pt x="0" y="169164"/>
                  </a:lnTo>
                  <a:lnTo>
                    <a:pt x="6194" y="213973"/>
                  </a:lnTo>
                  <a:lnTo>
                    <a:pt x="23650" y="254338"/>
                  </a:lnTo>
                  <a:lnTo>
                    <a:pt x="50673" y="288607"/>
                  </a:lnTo>
                  <a:lnTo>
                    <a:pt x="85569" y="315129"/>
                  </a:lnTo>
                  <a:lnTo>
                    <a:pt x="126647" y="332253"/>
                  </a:lnTo>
                  <a:lnTo>
                    <a:pt x="172212" y="338328"/>
                  </a:lnTo>
                  <a:lnTo>
                    <a:pt x="218041" y="332253"/>
                  </a:lnTo>
                  <a:lnTo>
                    <a:pt x="259192" y="315129"/>
                  </a:lnTo>
                  <a:lnTo>
                    <a:pt x="294036" y="288607"/>
                  </a:lnTo>
                  <a:lnTo>
                    <a:pt x="320943" y="254338"/>
                  </a:lnTo>
                  <a:lnTo>
                    <a:pt x="338282" y="213973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57600" y="5533644"/>
              <a:ext cx="344424" cy="338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57600" y="553364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55976" y="5298947"/>
              <a:ext cx="347472" cy="3383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55976" y="5298947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88230" y="5935980"/>
              <a:ext cx="348996" cy="3375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88230" y="5935980"/>
              <a:ext cx="349250" cy="337820"/>
            </a:xfrm>
            <a:custGeom>
              <a:avLst/>
              <a:gdLst/>
              <a:ahLst/>
              <a:cxnLst/>
              <a:rect l="l" t="t" r="r" b="b"/>
              <a:pathLst>
                <a:path w="349250" h="337820">
                  <a:moveTo>
                    <a:pt x="174498" y="0"/>
                  </a:moveTo>
                  <a:lnTo>
                    <a:pt x="127970" y="6018"/>
                  </a:lnTo>
                  <a:lnTo>
                    <a:pt x="86247" y="23001"/>
                  </a:lnTo>
                  <a:lnTo>
                    <a:pt x="50958" y="49339"/>
                  </a:lnTo>
                  <a:lnTo>
                    <a:pt x="23734" y="83424"/>
                  </a:lnTo>
                  <a:lnTo>
                    <a:pt x="6205" y="123648"/>
                  </a:lnTo>
                  <a:lnTo>
                    <a:pt x="0" y="168402"/>
                  </a:lnTo>
                  <a:lnTo>
                    <a:pt x="6205" y="213476"/>
                  </a:lnTo>
                  <a:lnTo>
                    <a:pt x="23734" y="253915"/>
                  </a:lnTo>
                  <a:lnTo>
                    <a:pt x="50958" y="288131"/>
                  </a:lnTo>
                  <a:lnTo>
                    <a:pt x="86247" y="314536"/>
                  </a:lnTo>
                  <a:lnTo>
                    <a:pt x="127970" y="331544"/>
                  </a:lnTo>
                  <a:lnTo>
                    <a:pt x="174498" y="337566"/>
                  </a:lnTo>
                  <a:lnTo>
                    <a:pt x="220761" y="331544"/>
                  </a:lnTo>
                  <a:lnTo>
                    <a:pt x="262410" y="314536"/>
                  </a:lnTo>
                  <a:lnTo>
                    <a:pt x="297751" y="288131"/>
                  </a:lnTo>
                  <a:lnTo>
                    <a:pt x="325091" y="253915"/>
                  </a:lnTo>
                  <a:lnTo>
                    <a:pt x="342737" y="213476"/>
                  </a:lnTo>
                  <a:lnTo>
                    <a:pt x="348996" y="168402"/>
                  </a:lnTo>
                  <a:lnTo>
                    <a:pt x="342737" y="123648"/>
                  </a:lnTo>
                  <a:lnTo>
                    <a:pt x="325091" y="83424"/>
                  </a:lnTo>
                  <a:lnTo>
                    <a:pt x="297751" y="49339"/>
                  </a:lnTo>
                  <a:lnTo>
                    <a:pt x="262410" y="23001"/>
                  </a:lnTo>
                  <a:lnTo>
                    <a:pt x="220761" y="601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79320" y="4784597"/>
              <a:ext cx="346710" cy="3383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79320" y="4784597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80" y="332306"/>
                  </a:lnTo>
                  <a:lnTo>
                    <a:pt x="260688" y="315298"/>
                  </a:lnTo>
                  <a:lnTo>
                    <a:pt x="295846" y="288893"/>
                  </a:lnTo>
                  <a:lnTo>
                    <a:pt x="323003" y="254677"/>
                  </a:lnTo>
                  <a:lnTo>
                    <a:pt x="340508" y="214238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24044" y="4743450"/>
              <a:ext cx="346710" cy="3383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24044" y="4743450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621" y="332253"/>
                  </a:lnTo>
                  <a:lnTo>
                    <a:pt x="260914" y="315129"/>
                  </a:lnTo>
                  <a:lnTo>
                    <a:pt x="295941" y="288607"/>
                  </a:lnTo>
                  <a:lnTo>
                    <a:pt x="323031" y="254338"/>
                  </a:lnTo>
                  <a:lnTo>
                    <a:pt x="340511" y="213973"/>
                  </a:lnTo>
                  <a:lnTo>
                    <a:pt x="346710" y="169164"/>
                  </a:lnTo>
                  <a:lnTo>
                    <a:pt x="340511" y="124089"/>
                  </a:lnTo>
                  <a:lnTo>
                    <a:pt x="323031" y="83650"/>
                  </a:lnTo>
                  <a:lnTo>
                    <a:pt x="295941" y="49434"/>
                  </a:lnTo>
                  <a:lnTo>
                    <a:pt x="260914" y="23029"/>
                  </a:lnTo>
                  <a:lnTo>
                    <a:pt x="219621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83202" y="4567428"/>
              <a:ext cx="345948" cy="3375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83202" y="4567428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17"/>
                  </a:lnTo>
                  <a:lnTo>
                    <a:pt x="23509" y="254141"/>
                  </a:lnTo>
                  <a:lnTo>
                    <a:pt x="50482" y="288226"/>
                  </a:lnTo>
                  <a:lnTo>
                    <a:pt x="85456" y="314564"/>
                  </a:lnTo>
                  <a:lnTo>
                    <a:pt x="126823" y="331547"/>
                  </a:lnTo>
                  <a:lnTo>
                    <a:pt x="172974" y="337566"/>
                  </a:lnTo>
                  <a:lnTo>
                    <a:pt x="218859" y="331547"/>
                  </a:lnTo>
                  <a:lnTo>
                    <a:pt x="260152" y="314564"/>
                  </a:lnTo>
                  <a:lnTo>
                    <a:pt x="295179" y="288226"/>
                  </a:lnTo>
                  <a:lnTo>
                    <a:pt x="322269" y="254141"/>
                  </a:lnTo>
                  <a:lnTo>
                    <a:pt x="339749" y="213917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69720" y="4338828"/>
              <a:ext cx="348234" cy="3375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69720" y="4338828"/>
              <a:ext cx="348615" cy="337820"/>
            </a:xfrm>
            <a:custGeom>
              <a:avLst/>
              <a:gdLst/>
              <a:ahLst/>
              <a:cxnLst/>
              <a:rect l="l" t="t" r="r" b="b"/>
              <a:pathLst>
                <a:path w="348614" h="337820">
                  <a:moveTo>
                    <a:pt x="174497" y="0"/>
                  </a:moveTo>
                  <a:lnTo>
                    <a:pt x="128234" y="6021"/>
                  </a:lnTo>
                  <a:lnTo>
                    <a:pt x="86585" y="23029"/>
                  </a:lnTo>
                  <a:lnTo>
                    <a:pt x="51244" y="49434"/>
                  </a:lnTo>
                  <a:lnTo>
                    <a:pt x="23904" y="83650"/>
                  </a:lnTo>
                  <a:lnTo>
                    <a:pt x="6258" y="124089"/>
                  </a:lnTo>
                  <a:lnTo>
                    <a:pt x="0" y="169164"/>
                  </a:lnTo>
                  <a:lnTo>
                    <a:pt x="6258" y="213917"/>
                  </a:lnTo>
                  <a:lnTo>
                    <a:pt x="23904" y="254141"/>
                  </a:lnTo>
                  <a:lnTo>
                    <a:pt x="51244" y="288226"/>
                  </a:lnTo>
                  <a:lnTo>
                    <a:pt x="86585" y="314564"/>
                  </a:lnTo>
                  <a:lnTo>
                    <a:pt x="128234" y="331547"/>
                  </a:lnTo>
                  <a:lnTo>
                    <a:pt x="174497" y="337566"/>
                  </a:lnTo>
                  <a:lnTo>
                    <a:pt x="220704" y="331547"/>
                  </a:lnTo>
                  <a:lnTo>
                    <a:pt x="262212" y="314564"/>
                  </a:lnTo>
                  <a:lnTo>
                    <a:pt x="297370" y="288226"/>
                  </a:lnTo>
                  <a:lnTo>
                    <a:pt x="324527" y="254141"/>
                  </a:lnTo>
                  <a:lnTo>
                    <a:pt x="342032" y="213917"/>
                  </a:lnTo>
                  <a:lnTo>
                    <a:pt x="348233" y="169164"/>
                  </a:lnTo>
                  <a:lnTo>
                    <a:pt x="342032" y="124089"/>
                  </a:lnTo>
                  <a:lnTo>
                    <a:pt x="324527" y="83650"/>
                  </a:lnTo>
                  <a:lnTo>
                    <a:pt x="297370" y="49434"/>
                  </a:lnTo>
                  <a:lnTo>
                    <a:pt x="262212" y="23029"/>
                  </a:lnTo>
                  <a:lnTo>
                    <a:pt x="220704" y="6021"/>
                  </a:lnTo>
                  <a:lnTo>
                    <a:pt x="17449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41626" y="3846575"/>
              <a:ext cx="347472" cy="3383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41626" y="3846575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942" y="332253"/>
                  </a:lnTo>
                  <a:lnTo>
                    <a:pt x="261450" y="315129"/>
                  </a:lnTo>
                  <a:lnTo>
                    <a:pt x="296608" y="288607"/>
                  </a:lnTo>
                  <a:lnTo>
                    <a:pt x="323765" y="254338"/>
                  </a:lnTo>
                  <a:lnTo>
                    <a:pt x="341270" y="213973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68446" y="4129278"/>
              <a:ext cx="344424" cy="3375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68446" y="4129278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4" h="337820">
                  <a:moveTo>
                    <a:pt x="172212" y="0"/>
                  </a:moveTo>
                  <a:lnTo>
                    <a:pt x="126382" y="6021"/>
                  </a:lnTo>
                  <a:lnTo>
                    <a:pt x="85231" y="23029"/>
                  </a:lnTo>
                  <a:lnTo>
                    <a:pt x="50387" y="49434"/>
                  </a:lnTo>
                  <a:lnTo>
                    <a:pt x="23480" y="83650"/>
                  </a:lnTo>
                  <a:lnTo>
                    <a:pt x="6141" y="124089"/>
                  </a:lnTo>
                  <a:lnTo>
                    <a:pt x="0" y="169164"/>
                  </a:lnTo>
                  <a:lnTo>
                    <a:pt x="6141" y="213917"/>
                  </a:lnTo>
                  <a:lnTo>
                    <a:pt x="23480" y="254141"/>
                  </a:lnTo>
                  <a:lnTo>
                    <a:pt x="50387" y="288226"/>
                  </a:lnTo>
                  <a:lnTo>
                    <a:pt x="85231" y="314564"/>
                  </a:lnTo>
                  <a:lnTo>
                    <a:pt x="126382" y="331547"/>
                  </a:lnTo>
                  <a:lnTo>
                    <a:pt x="172212" y="337566"/>
                  </a:lnTo>
                  <a:lnTo>
                    <a:pt x="218041" y="331547"/>
                  </a:lnTo>
                  <a:lnTo>
                    <a:pt x="259192" y="314564"/>
                  </a:lnTo>
                  <a:lnTo>
                    <a:pt x="294036" y="288226"/>
                  </a:lnTo>
                  <a:lnTo>
                    <a:pt x="320943" y="254141"/>
                  </a:lnTo>
                  <a:lnTo>
                    <a:pt x="338282" y="213917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192524" y="4062222"/>
              <a:ext cx="347472" cy="3383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92524" y="4062222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79" h="338454">
                  <a:moveTo>
                    <a:pt x="173736" y="0"/>
                  </a:moveTo>
                  <a:lnTo>
                    <a:pt x="127529" y="6074"/>
                  </a:lnTo>
                  <a:lnTo>
                    <a:pt x="86021" y="23198"/>
                  </a:lnTo>
                  <a:lnTo>
                    <a:pt x="50863" y="49720"/>
                  </a:lnTo>
                  <a:lnTo>
                    <a:pt x="23706" y="83989"/>
                  </a:lnTo>
                  <a:lnTo>
                    <a:pt x="6201" y="124354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354"/>
                  </a:lnTo>
                  <a:lnTo>
                    <a:pt x="323765" y="83989"/>
                  </a:lnTo>
                  <a:lnTo>
                    <a:pt x="296608" y="49720"/>
                  </a:lnTo>
                  <a:lnTo>
                    <a:pt x="261450" y="23198"/>
                  </a:lnTo>
                  <a:lnTo>
                    <a:pt x="219942" y="6074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25824" y="3425952"/>
              <a:ext cx="345948" cy="3398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925824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71594" y="2898648"/>
              <a:ext cx="349758" cy="33985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371594" y="2898648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5260" y="0"/>
                  </a:moveTo>
                  <a:lnTo>
                    <a:pt x="128675" y="6078"/>
                  </a:lnTo>
                  <a:lnTo>
                    <a:pt x="86811" y="23226"/>
                  </a:lnTo>
                  <a:lnTo>
                    <a:pt x="51339" y="49815"/>
                  </a:lnTo>
                  <a:lnTo>
                    <a:pt x="23932" y="84215"/>
                  </a:lnTo>
                  <a:lnTo>
                    <a:pt x="6261" y="124795"/>
                  </a:lnTo>
                  <a:lnTo>
                    <a:pt x="0" y="169926"/>
                  </a:lnTo>
                  <a:lnTo>
                    <a:pt x="6261" y="215056"/>
                  </a:lnTo>
                  <a:lnTo>
                    <a:pt x="23932" y="255636"/>
                  </a:lnTo>
                  <a:lnTo>
                    <a:pt x="51339" y="290036"/>
                  </a:lnTo>
                  <a:lnTo>
                    <a:pt x="86811" y="316625"/>
                  </a:lnTo>
                  <a:lnTo>
                    <a:pt x="128675" y="333773"/>
                  </a:lnTo>
                  <a:lnTo>
                    <a:pt x="175260" y="339852"/>
                  </a:lnTo>
                  <a:lnTo>
                    <a:pt x="221523" y="333773"/>
                  </a:lnTo>
                  <a:lnTo>
                    <a:pt x="263172" y="316625"/>
                  </a:lnTo>
                  <a:lnTo>
                    <a:pt x="298513" y="290036"/>
                  </a:lnTo>
                  <a:lnTo>
                    <a:pt x="325853" y="255636"/>
                  </a:lnTo>
                  <a:lnTo>
                    <a:pt x="343499" y="215056"/>
                  </a:lnTo>
                  <a:lnTo>
                    <a:pt x="349758" y="169926"/>
                  </a:lnTo>
                  <a:lnTo>
                    <a:pt x="343499" y="124795"/>
                  </a:lnTo>
                  <a:lnTo>
                    <a:pt x="325853" y="84215"/>
                  </a:lnTo>
                  <a:lnTo>
                    <a:pt x="298513" y="49815"/>
                  </a:lnTo>
                  <a:lnTo>
                    <a:pt x="263172" y="23226"/>
                  </a:lnTo>
                  <a:lnTo>
                    <a:pt x="221523" y="6078"/>
                  </a:lnTo>
                  <a:lnTo>
                    <a:pt x="17526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203704" y="2423922"/>
              <a:ext cx="344424" cy="3383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03704" y="2423922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5" h="338455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57600" y="2898648"/>
              <a:ext cx="344424" cy="33985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57600" y="28986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1472" y="3166872"/>
              <a:ext cx="345948" cy="3383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71472" y="316687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74"/>
                  </a:lnTo>
                  <a:lnTo>
                    <a:pt x="85795" y="23198"/>
                  </a:lnTo>
                  <a:lnTo>
                    <a:pt x="50768" y="49720"/>
                  </a:lnTo>
                  <a:lnTo>
                    <a:pt x="23678" y="83989"/>
                  </a:lnTo>
                  <a:lnTo>
                    <a:pt x="6198" y="124354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24" y="332306"/>
                  </a:lnTo>
                  <a:lnTo>
                    <a:pt x="260491" y="315298"/>
                  </a:lnTo>
                  <a:lnTo>
                    <a:pt x="295465" y="288893"/>
                  </a:lnTo>
                  <a:lnTo>
                    <a:pt x="322438" y="254677"/>
                  </a:lnTo>
                  <a:lnTo>
                    <a:pt x="339802" y="214238"/>
                  </a:lnTo>
                  <a:lnTo>
                    <a:pt x="345948" y="169164"/>
                  </a:lnTo>
                  <a:lnTo>
                    <a:pt x="339802" y="124354"/>
                  </a:lnTo>
                  <a:lnTo>
                    <a:pt x="322438" y="83989"/>
                  </a:lnTo>
                  <a:lnTo>
                    <a:pt x="295465" y="49720"/>
                  </a:lnTo>
                  <a:lnTo>
                    <a:pt x="260491" y="23198"/>
                  </a:lnTo>
                  <a:lnTo>
                    <a:pt x="219124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589008" y="6140316"/>
            <a:ext cx="5429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23</a:t>
            </a:fld>
            <a:endParaRPr spc="-9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24790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In </a:t>
            </a:r>
            <a:r>
              <a:rPr sz="2400" spc="-65" dirty="0">
                <a:solidFill>
                  <a:srgbClr val="969696"/>
                </a:solidFill>
                <a:latin typeface="Arial"/>
                <a:cs typeface="Arial"/>
              </a:rPr>
              <a:t>fact,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there</a:t>
            </a:r>
            <a:r>
              <a:rPr sz="2400" spc="-4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96969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969696"/>
                </a:solidFill>
                <a:latin typeface="Arial"/>
                <a:cs typeface="Arial"/>
              </a:rPr>
              <a:t>no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color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or</a:t>
            </a:r>
            <a:r>
              <a:rPr sz="2400" spc="-31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label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25846" y="1421130"/>
            <a:ext cx="2886710" cy="822325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7620" rIns="0" bIns="0" rtlCol="0">
            <a:spAutoFit/>
          </a:bodyPr>
          <a:lstStyle/>
          <a:p>
            <a:pPr marL="66675" marR="563880">
              <a:lnSpc>
                <a:spcPts val="2920"/>
              </a:lnSpc>
              <a:spcBef>
                <a:spcPts val="60"/>
              </a:spcBef>
            </a:pP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In </a:t>
            </a:r>
            <a:r>
              <a:rPr sz="2400" spc="-65" dirty="0">
                <a:solidFill>
                  <a:srgbClr val="F9F9F9"/>
                </a:solidFill>
                <a:latin typeface="Arial"/>
                <a:cs typeface="Arial"/>
              </a:rPr>
              <a:t>fact,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there</a:t>
            </a:r>
            <a:r>
              <a:rPr sz="2400" spc="-44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9F9F9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F9F9F9"/>
                </a:solidFill>
                <a:latin typeface="Arial"/>
                <a:cs typeface="Arial"/>
              </a:rPr>
              <a:t>no 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color </a:t>
            </a:r>
            <a:r>
              <a:rPr sz="2400" spc="-20" dirty="0">
                <a:solidFill>
                  <a:srgbClr val="F9F9F9"/>
                </a:solidFill>
                <a:latin typeface="Arial"/>
                <a:cs typeface="Arial"/>
              </a:rPr>
              <a:t>or</a:t>
            </a:r>
            <a:r>
              <a:rPr sz="2400" spc="-3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label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9080" y="1614424"/>
            <a:ext cx="3780790" cy="4824730"/>
            <a:chOff x="1529080" y="1614424"/>
            <a:chExt cx="3780790" cy="4824730"/>
          </a:xfrm>
        </p:grpSpPr>
        <p:sp>
          <p:nvSpPr>
            <p:cNvPr id="22" name="object 22"/>
            <p:cNvSpPr/>
            <p:nvPr/>
          </p:nvSpPr>
          <p:spPr>
            <a:xfrm>
              <a:off x="1598676" y="16543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67278" y="17305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7844" y="1716024"/>
              <a:ext cx="345440" cy="338455"/>
            </a:xfrm>
            <a:custGeom>
              <a:avLst/>
              <a:gdLst/>
              <a:ahLst/>
              <a:cxnLst/>
              <a:rect l="l" t="t" r="r" b="b"/>
              <a:pathLst>
                <a:path w="345439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538" y="332253"/>
                  </a:lnTo>
                  <a:lnTo>
                    <a:pt x="259616" y="315129"/>
                  </a:lnTo>
                  <a:lnTo>
                    <a:pt x="294513" y="288607"/>
                  </a:lnTo>
                  <a:lnTo>
                    <a:pt x="321535" y="254338"/>
                  </a:lnTo>
                  <a:lnTo>
                    <a:pt x="338991" y="213973"/>
                  </a:lnTo>
                  <a:lnTo>
                    <a:pt x="345186" y="169164"/>
                  </a:lnTo>
                  <a:lnTo>
                    <a:pt x="338991" y="124089"/>
                  </a:lnTo>
                  <a:lnTo>
                    <a:pt x="321535" y="83650"/>
                  </a:lnTo>
                  <a:lnTo>
                    <a:pt x="294513" y="49434"/>
                  </a:lnTo>
                  <a:lnTo>
                    <a:pt x="259616" y="23029"/>
                  </a:lnTo>
                  <a:lnTo>
                    <a:pt x="218538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60726" y="1622298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1025" y="332306"/>
                  </a:lnTo>
                  <a:lnTo>
                    <a:pt x="262748" y="315298"/>
                  </a:lnTo>
                  <a:lnTo>
                    <a:pt x="298037" y="288893"/>
                  </a:lnTo>
                  <a:lnTo>
                    <a:pt x="325261" y="254677"/>
                  </a:lnTo>
                  <a:lnTo>
                    <a:pt x="342790" y="214238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23003" y="1623822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9069" y="2165604"/>
              <a:ext cx="346710" cy="337820"/>
            </a:xfrm>
            <a:custGeom>
              <a:avLst/>
              <a:gdLst/>
              <a:ahLst/>
              <a:cxnLst/>
              <a:rect l="l" t="t" r="r" b="b"/>
              <a:pathLst>
                <a:path w="346710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80" y="331547"/>
                  </a:lnTo>
                  <a:lnTo>
                    <a:pt x="260688" y="314564"/>
                  </a:lnTo>
                  <a:lnTo>
                    <a:pt x="295846" y="288226"/>
                  </a:lnTo>
                  <a:lnTo>
                    <a:pt x="323003" y="254141"/>
                  </a:lnTo>
                  <a:lnTo>
                    <a:pt x="340508" y="213917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2274" y="162077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40530" y="6094476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1530" y="5551170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9354" y="26319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2798" y="3826002"/>
              <a:ext cx="347980" cy="340360"/>
            </a:xfrm>
            <a:custGeom>
              <a:avLst/>
              <a:gdLst/>
              <a:ahLst/>
              <a:cxnLst/>
              <a:rect l="l" t="t" r="r" b="b"/>
              <a:pathLst>
                <a:path w="347980" h="340360">
                  <a:moveTo>
                    <a:pt x="173736" y="0"/>
                  </a:moveTo>
                  <a:lnTo>
                    <a:pt x="127529" y="6078"/>
                  </a:lnTo>
                  <a:lnTo>
                    <a:pt x="86021" y="23226"/>
                  </a:lnTo>
                  <a:lnTo>
                    <a:pt x="50863" y="49815"/>
                  </a:lnTo>
                  <a:lnTo>
                    <a:pt x="23706" y="84215"/>
                  </a:lnTo>
                  <a:lnTo>
                    <a:pt x="6201" y="124795"/>
                  </a:lnTo>
                  <a:lnTo>
                    <a:pt x="0" y="169926"/>
                  </a:lnTo>
                  <a:lnTo>
                    <a:pt x="6201" y="215056"/>
                  </a:lnTo>
                  <a:lnTo>
                    <a:pt x="23706" y="255636"/>
                  </a:lnTo>
                  <a:lnTo>
                    <a:pt x="50863" y="290036"/>
                  </a:lnTo>
                  <a:lnTo>
                    <a:pt x="86021" y="316625"/>
                  </a:lnTo>
                  <a:lnTo>
                    <a:pt x="127529" y="333773"/>
                  </a:lnTo>
                  <a:lnTo>
                    <a:pt x="173736" y="339852"/>
                  </a:lnTo>
                  <a:lnTo>
                    <a:pt x="219942" y="333773"/>
                  </a:lnTo>
                  <a:lnTo>
                    <a:pt x="261450" y="316625"/>
                  </a:lnTo>
                  <a:lnTo>
                    <a:pt x="296608" y="290036"/>
                  </a:lnTo>
                  <a:lnTo>
                    <a:pt x="323765" y="255636"/>
                  </a:lnTo>
                  <a:lnTo>
                    <a:pt x="341270" y="215056"/>
                  </a:lnTo>
                  <a:lnTo>
                    <a:pt x="347472" y="169926"/>
                  </a:lnTo>
                  <a:lnTo>
                    <a:pt x="341270" y="124795"/>
                  </a:lnTo>
                  <a:lnTo>
                    <a:pt x="323765" y="84215"/>
                  </a:lnTo>
                  <a:lnTo>
                    <a:pt x="296608" y="49815"/>
                  </a:lnTo>
                  <a:lnTo>
                    <a:pt x="261450" y="23226"/>
                  </a:lnTo>
                  <a:lnTo>
                    <a:pt x="219942" y="607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71822" y="3135630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7088" y="6018"/>
                  </a:lnTo>
                  <a:lnTo>
                    <a:pt x="85795" y="23001"/>
                  </a:lnTo>
                  <a:lnTo>
                    <a:pt x="50768" y="49339"/>
                  </a:lnTo>
                  <a:lnTo>
                    <a:pt x="23678" y="83424"/>
                  </a:lnTo>
                  <a:lnTo>
                    <a:pt x="6198" y="123648"/>
                  </a:lnTo>
                  <a:lnTo>
                    <a:pt x="0" y="168402"/>
                  </a:lnTo>
                  <a:lnTo>
                    <a:pt x="6198" y="213476"/>
                  </a:lnTo>
                  <a:lnTo>
                    <a:pt x="23678" y="253915"/>
                  </a:lnTo>
                  <a:lnTo>
                    <a:pt x="50768" y="288131"/>
                  </a:lnTo>
                  <a:lnTo>
                    <a:pt x="85795" y="314536"/>
                  </a:lnTo>
                  <a:lnTo>
                    <a:pt x="127088" y="331544"/>
                  </a:lnTo>
                  <a:lnTo>
                    <a:pt x="172974" y="337566"/>
                  </a:lnTo>
                  <a:lnTo>
                    <a:pt x="219124" y="331544"/>
                  </a:lnTo>
                  <a:lnTo>
                    <a:pt x="260491" y="314536"/>
                  </a:lnTo>
                  <a:lnTo>
                    <a:pt x="295465" y="288131"/>
                  </a:lnTo>
                  <a:lnTo>
                    <a:pt x="322438" y="253915"/>
                  </a:lnTo>
                  <a:lnTo>
                    <a:pt x="339802" y="213476"/>
                  </a:lnTo>
                  <a:lnTo>
                    <a:pt x="345948" y="168402"/>
                  </a:lnTo>
                  <a:lnTo>
                    <a:pt x="339802" y="123648"/>
                  </a:lnTo>
                  <a:lnTo>
                    <a:pt x="322438" y="83424"/>
                  </a:lnTo>
                  <a:lnTo>
                    <a:pt x="295465" y="49339"/>
                  </a:lnTo>
                  <a:lnTo>
                    <a:pt x="260491" y="23001"/>
                  </a:lnTo>
                  <a:lnTo>
                    <a:pt x="219124" y="6018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28900" y="27462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0672" y="2923794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4498" y="0"/>
                  </a:moveTo>
                  <a:lnTo>
                    <a:pt x="128234" y="6078"/>
                  </a:lnTo>
                  <a:lnTo>
                    <a:pt x="86585" y="23226"/>
                  </a:lnTo>
                  <a:lnTo>
                    <a:pt x="51244" y="49815"/>
                  </a:lnTo>
                  <a:lnTo>
                    <a:pt x="23904" y="84215"/>
                  </a:lnTo>
                  <a:lnTo>
                    <a:pt x="6258" y="124795"/>
                  </a:lnTo>
                  <a:lnTo>
                    <a:pt x="0" y="169926"/>
                  </a:lnTo>
                  <a:lnTo>
                    <a:pt x="6258" y="215321"/>
                  </a:lnTo>
                  <a:lnTo>
                    <a:pt x="23904" y="255975"/>
                  </a:lnTo>
                  <a:lnTo>
                    <a:pt x="51244" y="290322"/>
                  </a:lnTo>
                  <a:lnTo>
                    <a:pt x="86585" y="316794"/>
                  </a:lnTo>
                  <a:lnTo>
                    <a:pt x="128234" y="333826"/>
                  </a:lnTo>
                  <a:lnTo>
                    <a:pt x="174498" y="339852"/>
                  </a:lnTo>
                  <a:lnTo>
                    <a:pt x="221082" y="333826"/>
                  </a:lnTo>
                  <a:lnTo>
                    <a:pt x="262946" y="316794"/>
                  </a:lnTo>
                  <a:lnTo>
                    <a:pt x="298418" y="290322"/>
                  </a:lnTo>
                  <a:lnTo>
                    <a:pt x="325825" y="255975"/>
                  </a:lnTo>
                  <a:lnTo>
                    <a:pt x="343496" y="215321"/>
                  </a:lnTo>
                  <a:lnTo>
                    <a:pt x="349758" y="169926"/>
                  </a:lnTo>
                  <a:lnTo>
                    <a:pt x="343496" y="124795"/>
                  </a:lnTo>
                  <a:lnTo>
                    <a:pt x="325825" y="84215"/>
                  </a:lnTo>
                  <a:lnTo>
                    <a:pt x="298418" y="49815"/>
                  </a:lnTo>
                  <a:lnTo>
                    <a:pt x="262946" y="23226"/>
                  </a:lnTo>
                  <a:lnTo>
                    <a:pt x="221082" y="607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57571" y="2641854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24" y="331547"/>
                  </a:lnTo>
                  <a:lnTo>
                    <a:pt x="260491" y="314564"/>
                  </a:lnTo>
                  <a:lnTo>
                    <a:pt x="295465" y="288226"/>
                  </a:lnTo>
                  <a:lnTo>
                    <a:pt x="322438" y="254141"/>
                  </a:lnTo>
                  <a:lnTo>
                    <a:pt x="339802" y="213917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68446" y="4764024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60726" y="4303775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3973"/>
                  </a:lnTo>
                  <a:lnTo>
                    <a:pt x="23734" y="254338"/>
                  </a:lnTo>
                  <a:lnTo>
                    <a:pt x="50958" y="288607"/>
                  </a:lnTo>
                  <a:lnTo>
                    <a:pt x="86247" y="315129"/>
                  </a:lnTo>
                  <a:lnTo>
                    <a:pt x="127970" y="332253"/>
                  </a:lnTo>
                  <a:lnTo>
                    <a:pt x="174498" y="338328"/>
                  </a:lnTo>
                  <a:lnTo>
                    <a:pt x="221025" y="332253"/>
                  </a:lnTo>
                  <a:lnTo>
                    <a:pt x="262748" y="315129"/>
                  </a:lnTo>
                  <a:lnTo>
                    <a:pt x="298037" y="288607"/>
                  </a:lnTo>
                  <a:lnTo>
                    <a:pt x="325261" y="254338"/>
                  </a:lnTo>
                  <a:lnTo>
                    <a:pt x="342790" y="213973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46497" y="423062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36975" y="3455669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03347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05000" y="5459730"/>
              <a:ext cx="347980" cy="337820"/>
            </a:xfrm>
            <a:custGeom>
              <a:avLst/>
              <a:gdLst/>
              <a:ahLst/>
              <a:cxnLst/>
              <a:rect l="l" t="t" r="r" b="b"/>
              <a:pathLst>
                <a:path w="347980" h="337820">
                  <a:moveTo>
                    <a:pt x="173736" y="0"/>
                  </a:moveTo>
                  <a:lnTo>
                    <a:pt x="127529" y="6018"/>
                  </a:lnTo>
                  <a:lnTo>
                    <a:pt x="86021" y="23001"/>
                  </a:lnTo>
                  <a:lnTo>
                    <a:pt x="50863" y="49339"/>
                  </a:lnTo>
                  <a:lnTo>
                    <a:pt x="23706" y="83424"/>
                  </a:lnTo>
                  <a:lnTo>
                    <a:pt x="6201" y="123648"/>
                  </a:lnTo>
                  <a:lnTo>
                    <a:pt x="0" y="168402"/>
                  </a:lnTo>
                  <a:lnTo>
                    <a:pt x="6201" y="213476"/>
                  </a:lnTo>
                  <a:lnTo>
                    <a:pt x="23706" y="253915"/>
                  </a:lnTo>
                  <a:lnTo>
                    <a:pt x="50863" y="288131"/>
                  </a:lnTo>
                  <a:lnTo>
                    <a:pt x="86021" y="314536"/>
                  </a:lnTo>
                  <a:lnTo>
                    <a:pt x="127529" y="331544"/>
                  </a:lnTo>
                  <a:lnTo>
                    <a:pt x="173736" y="337566"/>
                  </a:lnTo>
                  <a:lnTo>
                    <a:pt x="219942" y="331544"/>
                  </a:lnTo>
                  <a:lnTo>
                    <a:pt x="261450" y="314536"/>
                  </a:lnTo>
                  <a:lnTo>
                    <a:pt x="296608" y="288131"/>
                  </a:lnTo>
                  <a:lnTo>
                    <a:pt x="323765" y="253915"/>
                  </a:lnTo>
                  <a:lnTo>
                    <a:pt x="341270" y="213476"/>
                  </a:lnTo>
                  <a:lnTo>
                    <a:pt x="347472" y="168402"/>
                  </a:lnTo>
                  <a:lnTo>
                    <a:pt x="341270" y="123648"/>
                  </a:lnTo>
                  <a:lnTo>
                    <a:pt x="323765" y="83424"/>
                  </a:lnTo>
                  <a:lnTo>
                    <a:pt x="296608" y="49339"/>
                  </a:lnTo>
                  <a:lnTo>
                    <a:pt x="261450" y="23001"/>
                  </a:lnTo>
                  <a:lnTo>
                    <a:pt x="219942" y="601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00200" y="6060947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6669" y="605942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647" y="6021"/>
                  </a:lnTo>
                  <a:lnTo>
                    <a:pt x="85569" y="23029"/>
                  </a:lnTo>
                  <a:lnTo>
                    <a:pt x="50673" y="49434"/>
                  </a:lnTo>
                  <a:lnTo>
                    <a:pt x="23650" y="83650"/>
                  </a:lnTo>
                  <a:lnTo>
                    <a:pt x="6194" y="124089"/>
                  </a:lnTo>
                  <a:lnTo>
                    <a:pt x="0" y="169164"/>
                  </a:lnTo>
                  <a:lnTo>
                    <a:pt x="6194" y="213973"/>
                  </a:lnTo>
                  <a:lnTo>
                    <a:pt x="23650" y="254338"/>
                  </a:lnTo>
                  <a:lnTo>
                    <a:pt x="50673" y="288607"/>
                  </a:lnTo>
                  <a:lnTo>
                    <a:pt x="85569" y="315129"/>
                  </a:lnTo>
                  <a:lnTo>
                    <a:pt x="126647" y="332253"/>
                  </a:lnTo>
                  <a:lnTo>
                    <a:pt x="172212" y="338328"/>
                  </a:lnTo>
                  <a:lnTo>
                    <a:pt x="218041" y="332253"/>
                  </a:lnTo>
                  <a:lnTo>
                    <a:pt x="259192" y="315129"/>
                  </a:lnTo>
                  <a:lnTo>
                    <a:pt x="294036" y="288607"/>
                  </a:lnTo>
                  <a:lnTo>
                    <a:pt x="320943" y="254338"/>
                  </a:lnTo>
                  <a:lnTo>
                    <a:pt x="338282" y="213973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57600" y="553364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55976" y="5298947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88230" y="5935980"/>
              <a:ext cx="349250" cy="337820"/>
            </a:xfrm>
            <a:custGeom>
              <a:avLst/>
              <a:gdLst/>
              <a:ahLst/>
              <a:cxnLst/>
              <a:rect l="l" t="t" r="r" b="b"/>
              <a:pathLst>
                <a:path w="349250" h="337820">
                  <a:moveTo>
                    <a:pt x="174498" y="0"/>
                  </a:moveTo>
                  <a:lnTo>
                    <a:pt x="127970" y="6018"/>
                  </a:lnTo>
                  <a:lnTo>
                    <a:pt x="86247" y="23001"/>
                  </a:lnTo>
                  <a:lnTo>
                    <a:pt x="50958" y="49339"/>
                  </a:lnTo>
                  <a:lnTo>
                    <a:pt x="23734" y="83424"/>
                  </a:lnTo>
                  <a:lnTo>
                    <a:pt x="6205" y="123648"/>
                  </a:lnTo>
                  <a:lnTo>
                    <a:pt x="0" y="168402"/>
                  </a:lnTo>
                  <a:lnTo>
                    <a:pt x="6205" y="213476"/>
                  </a:lnTo>
                  <a:lnTo>
                    <a:pt x="23734" y="253915"/>
                  </a:lnTo>
                  <a:lnTo>
                    <a:pt x="50958" y="288131"/>
                  </a:lnTo>
                  <a:lnTo>
                    <a:pt x="86247" y="314536"/>
                  </a:lnTo>
                  <a:lnTo>
                    <a:pt x="127970" y="331544"/>
                  </a:lnTo>
                  <a:lnTo>
                    <a:pt x="174498" y="337566"/>
                  </a:lnTo>
                  <a:lnTo>
                    <a:pt x="220761" y="331544"/>
                  </a:lnTo>
                  <a:lnTo>
                    <a:pt x="262410" y="314536"/>
                  </a:lnTo>
                  <a:lnTo>
                    <a:pt x="297751" y="288131"/>
                  </a:lnTo>
                  <a:lnTo>
                    <a:pt x="325091" y="253915"/>
                  </a:lnTo>
                  <a:lnTo>
                    <a:pt x="342737" y="213476"/>
                  </a:lnTo>
                  <a:lnTo>
                    <a:pt x="348996" y="168402"/>
                  </a:lnTo>
                  <a:lnTo>
                    <a:pt x="342737" y="123648"/>
                  </a:lnTo>
                  <a:lnTo>
                    <a:pt x="325091" y="83424"/>
                  </a:lnTo>
                  <a:lnTo>
                    <a:pt x="297751" y="49339"/>
                  </a:lnTo>
                  <a:lnTo>
                    <a:pt x="262410" y="23001"/>
                  </a:lnTo>
                  <a:lnTo>
                    <a:pt x="220761" y="601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79320" y="4784597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80" y="332306"/>
                  </a:lnTo>
                  <a:lnTo>
                    <a:pt x="260688" y="315298"/>
                  </a:lnTo>
                  <a:lnTo>
                    <a:pt x="295846" y="288893"/>
                  </a:lnTo>
                  <a:lnTo>
                    <a:pt x="323003" y="254677"/>
                  </a:lnTo>
                  <a:lnTo>
                    <a:pt x="340508" y="214238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24044" y="4743450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621" y="332253"/>
                  </a:lnTo>
                  <a:lnTo>
                    <a:pt x="260914" y="315129"/>
                  </a:lnTo>
                  <a:lnTo>
                    <a:pt x="295941" y="288607"/>
                  </a:lnTo>
                  <a:lnTo>
                    <a:pt x="323031" y="254338"/>
                  </a:lnTo>
                  <a:lnTo>
                    <a:pt x="340511" y="213973"/>
                  </a:lnTo>
                  <a:lnTo>
                    <a:pt x="346710" y="169164"/>
                  </a:lnTo>
                  <a:lnTo>
                    <a:pt x="340511" y="124089"/>
                  </a:lnTo>
                  <a:lnTo>
                    <a:pt x="323031" y="83650"/>
                  </a:lnTo>
                  <a:lnTo>
                    <a:pt x="295941" y="49434"/>
                  </a:lnTo>
                  <a:lnTo>
                    <a:pt x="260914" y="23029"/>
                  </a:lnTo>
                  <a:lnTo>
                    <a:pt x="219621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83202" y="4567428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17"/>
                  </a:lnTo>
                  <a:lnTo>
                    <a:pt x="23509" y="254141"/>
                  </a:lnTo>
                  <a:lnTo>
                    <a:pt x="50482" y="288226"/>
                  </a:lnTo>
                  <a:lnTo>
                    <a:pt x="85456" y="314564"/>
                  </a:lnTo>
                  <a:lnTo>
                    <a:pt x="126823" y="331547"/>
                  </a:lnTo>
                  <a:lnTo>
                    <a:pt x="172974" y="337566"/>
                  </a:lnTo>
                  <a:lnTo>
                    <a:pt x="218859" y="331547"/>
                  </a:lnTo>
                  <a:lnTo>
                    <a:pt x="260152" y="314564"/>
                  </a:lnTo>
                  <a:lnTo>
                    <a:pt x="295179" y="288226"/>
                  </a:lnTo>
                  <a:lnTo>
                    <a:pt x="322269" y="254141"/>
                  </a:lnTo>
                  <a:lnTo>
                    <a:pt x="339749" y="213917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626" y="3846575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942" y="332253"/>
                  </a:lnTo>
                  <a:lnTo>
                    <a:pt x="261450" y="315129"/>
                  </a:lnTo>
                  <a:lnTo>
                    <a:pt x="296608" y="288607"/>
                  </a:lnTo>
                  <a:lnTo>
                    <a:pt x="323765" y="254338"/>
                  </a:lnTo>
                  <a:lnTo>
                    <a:pt x="341270" y="213973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68446" y="4129278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4" h="337820">
                  <a:moveTo>
                    <a:pt x="172212" y="0"/>
                  </a:moveTo>
                  <a:lnTo>
                    <a:pt x="126382" y="6021"/>
                  </a:lnTo>
                  <a:lnTo>
                    <a:pt x="85231" y="23029"/>
                  </a:lnTo>
                  <a:lnTo>
                    <a:pt x="50387" y="49434"/>
                  </a:lnTo>
                  <a:lnTo>
                    <a:pt x="23480" y="83650"/>
                  </a:lnTo>
                  <a:lnTo>
                    <a:pt x="6141" y="124089"/>
                  </a:lnTo>
                  <a:lnTo>
                    <a:pt x="0" y="169164"/>
                  </a:lnTo>
                  <a:lnTo>
                    <a:pt x="6141" y="213917"/>
                  </a:lnTo>
                  <a:lnTo>
                    <a:pt x="23480" y="254141"/>
                  </a:lnTo>
                  <a:lnTo>
                    <a:pt x="50387" y="288226"/>
                  </a:lnTo>
                  <a:lnTo>
                    <a:pt x="85231" y="314564"/>
                  </a:lnTo>
                  <a:lnTo>
                    <a:pt x="126382" y="331547"/>
                  </a:lnTo>
                  <a:lnTo>
                    <a:pt x="172212" y="337566"/>
                  </a:lnTo>
                  <a:lnTo>
                    <a:pt x="218041" y="331547"/>
                  </a:lnTo>
                  <a:lnTo>
                    <a:pt x="259192" y="314564"/>
                  </a:lnTo>
                  <a:lnTo>
                    <a:pt x="294036" y="288226"/>
                  </a:lnTo>
                  <a:lnTo>
                    <a:pt x="320943" y="254141"/>
                  </a:lnTo>
                  <a:lnTo>
                    <a:pt x="338282" y="213917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92524" y="4062222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79" h="338454">
                  <a:moveTo>
                    <a:pt x="173736" y="0"/>
                  </a:moveTo>
                  <a:lnTo>
                    <a:pt x="127529" y="6074"/>
                  </a:lnTo>
                  <a:lnTo>
                    <a:pt x="86021" y="23198"/>
                  </a:lnTo>
                  <a:lnTo>
                    <a:pt x="50863" y="49720"/>
                  </a:lnTo>
                  <a:lnTo>
                    <a:pt x="23706" y="83989"/>
                  </a:lnTo>
                  <a:lnTo>
                    <a:pt x="6201" y="124354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354"/>
                  </a:lnTo>
                  <a:lnTo>
                    <a:pt x="323765" y="83989"/>
                  </a:lnTo>
                  <a:lnTo>
                    <a:pt x="296608" y="49720"/>
                  </a:lnTo>
                  <a:lnTo>
                    <a:pt x="261450" y="23198"/>
                  </a:lnTo>
                  <a:lnTo>
                    <a:pt x="219942" y="6074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25824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71594" y="2898648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5260" y="0"/>
                  </a:moveTo>
                  <a:lnTo>
                    <a:pt x="128675" y="6078"/>
                  </a:lnTo>
                  <a:lnTo>
                    <a:pt x="86811" y="23226"/>
                  </a:lnTo>
                  <a:lnTo>
                    <a:pt x="51339" y="49815"/>
                  </a:lnTo>
                  <a:lnTo>
                    <a:pt x="23932" y="84215"/>
                  </a:lnTo>
                  <a:lnTo>
                    <a:pt x="6261" y="124795"/>
                  </a:lnTo>
                  <a:lnTo>
                    <a:pt x="0" y="169926"/>
                  </a:lnTo>
                  <a:lnTo>
                    <a:pt x="6261" y="215056"/>
                  </a:lnTo>
                  <a:lnTo>
                    <a:pt x="23932" y="255636"/>
                  </a:lnTo>
                  <a:lnTo>
                    <a:pt x="51339" y="290036"/>
                  </a:lnTo>
                  <a:lnTo>
                    <a:pt x="86811" y="316625"/>
                  </a:lnTo>
                  <a:lnTo>
                    <a:pt x="128675" y="333773"/>
                  </a:lnTo>
                  <a:lnTo>
                    <a:pt x="175260" y="339852"/>
                  </a:lnTo>
                  <a:lnTo>
                    <a:pt x="221523" y="333773"/>
                  </a:lnTo>
                  <a:lnTo>
                    <a:pt x="263172" y="316625"/>
                  </a:lnTo>
                  <a:lnTo>
                    <a:pt x="298513" y="290036"/>
                  </a:lnTo>
                  <a:lnTo>
                    <a:pt x="325853" y="255636"/>
                  </a:lnTo>
                  <a:lnTo>
                    <a:pt x="343499" y="215056"/>
                  </a:lnTo>
                  <a:lnTo>
                    <a:pt x="349758" y="169926"/>
                  </a:lnTo>
                  <a:lnTo>
                    <a:pt x="343499" y="124795"/>
                  </a:lnTo>
                  <a:lnTo>
                    <a:pt x="325853" y="84215"/>
                  </a:lnTo>
                  <a:lnTo>
                    <a:pt x="298513" y="49815"/>
                  </a:lnTo>
                  <a:lnTo>
                    <a:pt x="263172" y="23226"/>
                  </a:lnTo>
                  <a:lnTo>
                    <a:pt x="221523" y="6078"/>
                  </a:lnTo>
                  <a:lnTo>
                    <a:pt x="17526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03704" y="2640330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5" h="337819">
                  <a:moveTo>
                    <a:pt x="172212" y="0"/>
                  </a:moveTo>
                  <a:lnTo>
                    <a:pt x="126382" y="6018"/>
                  </a:lnTo>
                  <a:lnTo>
                    <a:pt x="85231" y="23001"/>
                  </a:lnTo>
                  <a:lnTo>
                    <a:pt x="50387" y="49339"/>
                  </a:lnTo>
                  <a:lnTo>
                    <a:pt x="23480" y="83424"/>
                  </a:lnTo>
                  <a:lnTo>
                    <a:pt x="6141" y="123648"/>
                  </a:lnTo>
                  <a:lnTo>
                    <a:pt x="0" y="168402"/>
                  </a:lnTo>
                  <a:lnTo>
                    <a:pt x="6141" y="213476"/>
                  </a:lnTo>
                  <a:lnTo>
                    <a:pt x="23480" y="253915"/>
                  </a:lnTo>
                  <a:lnTo>
                    <a:pt x="50387" y="288131"/>
                  </a:lnTo>
                  <a:lnTo>
                    <a:pt x="85231" y="314536"/>
                  </a:lnTo>
                  <a:lnTo>
                    <a:pt x="126382" y="331544"/>
                  </a:lnTo>
                  <a:lnTo>
                    <a:pt x="172212" y="337566"/>
                  </a:lnTo>
                  <a:lnTo>
                    <a:pt x="218041" y="331544"/>
                  </a:lnTo>
                  <a:lnTo>
                    <a:pt x="259192" y="314536"/>
                  </a:lnTo>
                  <a:lnTo>
                    <a:pt x="294036" y="288131"/>
                  </a:lnTo>
                  <a:lnTo>
                    <a:pt x="320943" y="253915"/>
                  </a:lnTo>
                  <a:lnTo>
                    <a:pt x="338282" y="213476"/>
                  </a:lnTo>
                  <a:lnTo>
                    <a:pt x="344424" y="168402"/>
                  </a:lnTo>
                  <a:lnTo>
                    <a:pt x="338282" y="123648"/>
                  </a:lnTo>
                  <a:lnTo>
                    <a:pt x="320943" y="83424"/>
                  </a:lnTo>
                  <a:lnTo>
                    <a:pt x="294036" y="49339"/>
                  </a:lnTo>
                  <a:lnTo>
                    <a:pt x="259192" y="23001"/>
                  </a:lnTo>
                  <a:lnTo>
                    <a:pt x="218041" y="601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57600" y="28986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71472" y="316687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74"/>
                  </a:lnTo>
                  <a:lnTo>
                    <a:pt x="85795" y="23198"/>
                  </a:lnTo>
                  <a:lnTo>
                    <a:pt x="50768" y="49720"/>
                  </a:lnTo>
                  <a:lnTo>
                    <a:pt x="23678" y="83989"/>
                  </a:lnTo>
                  <a:lnTo>
                    <a:pt x="6198" y="124354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24" y="332306"/>
                  </a:lnTo>
                  <a:lnTo>
                    <a:pt x="260491" y="315298"/>
                  </a:lnTo>
                  <a:lnTo>
                    <a:pt x="295465" y="288893"/>
                  </a:lnTo>
                  <a:lnTo>
                    <a:pt x="322438" y="254677"/>
                  </a:lnTo>
                  <a:lnTo>
                    <a:pt x="339802" y="214238"/>
                  </a:lnTo>
                  <a:lnTo>
                    <a:pt x="345948" y="169164"/>
                  </a:lnTo>
                  <a:lnTo>
                    <a:pt x="339802" y="124354"/>
                  </a:lnTo>
                  <a:lnTo>
                    <a:pt x="322438" y="83989"/>
                  </a:lnTo>
                  <a:lnTo>
                    <a:pt x="295465" y="49720"/>
                  </a:lnTo>
                  <a:lnTo>
                    <a:pt x="260491" y="23198"/>
                  </a:lnTo>
                  <a:lnTo>
                    <a:pt x="219124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35430" y="5357621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74"/>
                  </a:lnTo>
                  <a:lnTo>
                    <a:pt x="85456" y="23198"/>
                  </a:lnTo>
                  <a:lnTo>
                    <a:pt x="50482" y="49720"/>
                  </a:lnTo>
                  <a:lnTo>
                    <a:pt x="23509" y="83989"/>
                  </a:lnTo>
                  <a:lnTo>
                    <a:pt x="6145" y="124354"/>
                  </a:lnTo>
                  <a:lnTo>
                    <a:pt x="0" y="169164"/>
                  </a:lnTo>
                  <a:lnTo>
                    <a:pt x="6145" y="214238"/>
                  </a:lnTo>
                  <a:lnTo>
                    <a:pt x="23509" y="254677"/>
                  </a:lnTo>
                  <a:lnTo>
                    <a:pt x="50482" y="288893"/>
                  </a:lnTo>
                  <a:lnTo>
                    <a:pt x="85456" y="315298"/>
                  </a:lnTo>
                  <a:lnTo>
                    <a:pt x="126823" y="332306"/>
                  </a:lnTo>
                  <a:lnTo>
                    <a:pt x="172974" y="338328"/>
                  </a:lnTo>
                  <a:lnTo>
                    <a:pt x="218859" y="332306"/>
                  </a:lnTo>
                  <a:lnTo>
                    <a:pt x="260152" y="315298"/>
                  </a:lnTo>
                  <a:lnTo>
                    <a:pt x="295179" y="288893"/>
                  </a:lnTo>
                  <a:lnTo>
                    <a:pt x="322269" y="254677"/>
                  </a:lnTo>
                  <a:lnTo>
                    <a:pt x="339749" y="214238"/>
                  </a:lnTo>
                  <a:lnTo>
                    <a:pt x="345948" y="169164"/>
                  </a:lnTo>
                  <a:lnTo>
                    <a:pt x="339749" y="124354"/>
                  </a:lnTo>
                  <a:lnTo>
                    <a:pt x="322269" y="83989"/>
                  </a:lnTo>
                  <a:lnTo>
                    <a:pt x="295179" y="49720"/>
                  </a:lnTo>
                  <a:lnTo>
                    <a:pt x="260152" y="23198"/>
                  </a:lnTo>
                  <a:lnTo>
                    <a:pt x="218859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35430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6823" y="6078"/>
                  </a:lnTo>
                  <a:lnTo>
                    <a:pt x="85456" y="23226"/>
                  </a:lnTo>
                  <a:lnTo>
                    <a:pt x="50482" y="49815"/>
                  </a:lnTo>
                  <a:lnTo>
                    <a:pt x="23509" y="84215"/>
                  </a:lnTo>
                  <a:lnTo>
                    <a:pt x="6145" y="124795"/>
                  </a:lnTo>
                  <a:lnTo>
                    <a:pt x="0" y="169926"/>
                  </a:lnTo>
                  <a:lnTo>
                    <a:pt x="6145" y="215056"/>
                  </a:lnTo>
                  <a:lnTo>
                    <a:pt x="23509" y="255636"/>
                  </a:lnTo>
                  <a:lnTo>
                    <a:pt x="50482" y="290036"/>
                  </a:lnTo>
                  <a:lnTo>
                    <a:pt x="85456" y="316625"/>
                  </a:lnTo>
                  <a:lnTo>
                    <a:pt x="126823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9720" y="4338828"/>
              <a:ext cx="348615" cy="337820"/>
            </a:xfrm>
            <a:custGeom>
              <a:avLst/>
              <a:gdLst/>
              <a:ahLst/>
              <a:cxnLst/>
              <a:rect l="l" t="t" r="r" b="b"/>
              <a:pathLst>
                <a:path w="348614" h="337820">
                  <a:moveTo>
                    <a:pt x="174497" y="0"/>
                  </a:moveTo>
                  <a:lnTo>
                    <a:pt x="128234" y="6021"/>
                  </a:lnTo>
                  <a:lnTo>
                    <a:pt x="86585" y="23029"/>
                  </a:lnTo>
                  <a:lnTo>
                    <a:pt x="51244" y="49434"/>
                  </a:lnTo>
                  <a:lnTo>
                    <a:pt x="23904" y="83650"/>
                  </a:lnTo>
                  <a:lnTo>
                    <a:pt x="6258" y="124089"/>
                  </a:lnTo>
                  <a:lnTo>
                    <a:pt x="0" y="169164"/>
                  </a:lnTo>
                  <a:lnTo>
                    <a:pt x="6258" y="213917"/>
                  </a:lnTo>
                  <a:lnTo>
                    <a:pt x="23904" y="254141"/>
                  </a:lnTo>
                  <a:lnTo>
                    <a:pt x="51244" y="288226"/>
                  </a:lnTo>
                  <a:lnTo>
                    <a:pt x="86585" y="314564"/>
                  </a:lnTo>
                  <a:lnTo>
                    <a:pt x="128234" y="331547"/>
                  </a:lnTo>
                  <a:lnTo>
                    <a:pt x="174497" y="337566"/>
                  </a:lnTo>
                  <a:lnTo>
                    <a:pt x="220704" y="331547"/>
                  </a:lnTo>
                  <a:lnTo>
                    <a:pt x="262212" y="314564"/>
                  </a:lnTo>
                  <a:lnTo>
                    <a:pt x="297370" y="288226"/>
                  </a:lnTo>
                  <a:lnTo>
                    <a:pt x="324527" y="254141"/>
                  </a:lnTo>
                  <a:lnTo>
                    <a:pt x="342032" y="213917"/>
                  </a:lnTo>
                  <a:lnTo>
                    <a:pt x="348233" y="169164"/>
                  </a:lnTo>
                  <a:lnTo>
                    <a:pt x="342032" y="124089"/>
                  </a:lnTo>
                  <a:lnTo>
                    <a:pt x="324527" y="83650"/>
                  </a:lnTo>
                  <a:lnTo>
                    <a:pt x="297370" y="49434"/>
                  </a:lnTo>
                  <a:lnTo>
                    <a:pt x="262212" y="23029"/>
                  </a:lnTo>
                  <a:lnTo>
                    <a:pt x="220704" y="6021"/>
                  </a:lnTo>
                  <a:lnTo>
                    <a:pt x="17449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89008" y="6140316"/>
            <a:ext cx="5429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24</a:t>
            </a:fld>
            <a:endParaRPr spc="-9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386330" cy="327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135" dirty="0">
                <a:solidFill>
                  <a:srgbClr val="969696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969696"/>
                </a:solidFill>
                <a:latin typeface="Arial"/>
                <a:cs typeface="Arial"/>
              </a:rPr>
              <a:t>screening</a:t>
            </a:r>
            <a:r>
              <a:rPr sz="2400" spc="-19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99800"/>
              </a:lnSpc>
            </a:pP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using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high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cut-  </a:t>
            </a: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point</a:t>
            </a:r>
            <a:r>
              <a:rPr sz="2400" spc="-1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will</a:t>
            </a:r>
            <a:r>
              <a:rPr sz="2400" spc="-17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969696"/>
                </a:solidFill>
                <a:latin typeface="Arial"/>
                <a:cs typeface="Arial"/>
              </a:rPr>
              <a:t>treat</a:t>
            </a:r>
            <a:r>
              <a:rPr sz="2400" spc="-1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 </a:t>
            </a:r>
            <a:r>
              <a:rPr sz="2400" spc="35" dirty="0">
                <a:solidFill>
                  <a:srgbClr val="969696"/>
                </a:solidFill>
                <a:latin typeface="Arial"/>
                <a:cs typeface="Arial"/>
              </a:rPr>
              <a:t>bottom </a:t>
            </a:r>
            <a:r>
              <a:rPr sz="2400" spc="-30" dirty="0">
                <a:solidFill>
                  <a:srgbClr val="969696"/>
                </a:solidFill>
                <a:latin typeface="Arial"/>
                <a:cs typeface="Arial"/>
              </a:rPr>
              <a:t>box </a:t>
            </a:r>
            <a:r>
              <a:rPr sz="2400" spc="-220" dirty="0">
                <a:solidFill>
                  <a:srgbClr val="969696"/>
                </a:solidFill>
                <a:latin typeface="Arial"/>
                <a:cs typeface="Arial"/>
              </a:rPr>
              <a:t>as  </a:t>
            </a:r>
            <a:r>
              <a:rPr sz="2400" spc="-30" dirty="0">
                <a:solidFill>
                  <a:srgbClr val="969696"/>
                </a:solidFill>
                <a:latin typeface="Arial"/>
                <a:cs typeface="Arial"/>
              </a:rPr>
              <a:t>normal </a:t>
            </a:r>
            <a:r>
              <a:rPr sz="2400" spc="-55" dirty="0">
                <a:solidFill>
                  <a:srgbClr val="969696"/>
                </a:solidFill>
                <a:latin typeface="Arial"/>
                <a:cs typeface="Arial"/>
              </a:rPr>
              <a:t>and </a:t>
            </a: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will  </a:t>
            </a:r>
            <a:r>
              <a:rPr sz="2400" dirty="0">
                <a:solidFill>
                  <a:srgbClr val="969696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969696"/>
                </a:solidFill>
                <a:latin typeface="Arial"/>
                <a:cs typeface="Arial"/>
              </a:rPr>
              <a:t>7  </a:t>
            </a:r>
            <a:r>
              <a:rPr sz="2400" spc="-75" dirty="0">
                <a:solidFill>
                  <a:srgbClr val="969696"/>
                </a:solidFill>
                <a:latin typeface="Arial"/>
                <a:cs typeface="Arial"/>
              </a:rPr>
              <a:t>subjects above</a:t>
            </a:r>
            <a:r>
              <a:rPr sz="2400" spc="-31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969696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line </a:t>
            </a:r>
            <a:r>
              <a:rPr sz="2400" spc="-215" dirty="0">
                <a:solidFill>
                  <a:srgbClr val="969696"/>
                </a:solidFill>
                <a:latin typeface="Arial"/>
                <a:cs typeface="Arial"/>
              </a:rPr>
              <a:t>as</a:t>
            </a:r>
            <a:r>
              <a:rPr sz="2400" spc="-29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having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spc="-65" dirty="0">
                <a:solidFill>
                  <a:srgbClr val="969696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25846" y="1421130"/>
            <a:ext cx="2886710" cy="3378200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marR="425450">
              <a:lnSpc>
                <a:spcPct val="100000"/>
              </a:lnSpc>
            </a:pPr>
            <a:r>
              <a:rPr sz="2400" spc="-135" dirty="0">
                <a:solidFill>
                  <a:srgbClr val="F9F9F9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F9F9F9"/>
                </a:solidFill>
                <a:latin typeface="Arial"/>
                <a:cs typeface="Arial"/>
              </a:rPr>
              <a:t>screening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test  </a:t>
            </a:r>
            <a:r>
              <a:rPr sz="2400" spc="-50" dirty="0">
                <a:solidFill>
                  <a:srgbClr val="F9F9F9"/>
                </a:solidFill>
                <a:latin typeface="Arial"/>
                <a:cs typeface="Arial"/>
              </a:rPr>
              <a:t>using </a:t>
            </a:r>
            <a:r>
              <a:rPr sz="2400" spc="-180" dirty="0">
                <a:solidFill>
                  <a:srgbClr val="F9F9F9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F9F9F9"/>
                </a:solidFill>
                <a:latin typeface="Arial"/>
                <a:cs typeface="Arial"/>
              </a:rPr>
              <a:t>high </a:t>
            </a:r>
            <a:r>
              <a:rPr sz="2400" spc="-20" dirty="0">
                <a:solidFill>
                  <a:srgbClr val="F9F9F9"/>
                </a:solidFill>
                <a:latin typeface="Arial"/>
                <a:cs typeface="Arial"/>
              </a:rPr>
              <a:t>cut-  </a:t>
            </a:r>
            <a:r>
              <a:rPr sz="2400" spc="30" dirty="0">
                <a:solidFill>
                  <a:srgbClr val="F9F9F9"/>
                </a:solidFill>
                <a:latin typeface="Arial"/>
                <a:cs typeface="Arial"/>
              </a:rPr>
              <a:t>point</a:t>
            </a:r>
            <a:r>
              <a:rPr sz="2400" spc="-17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F9F9F9"/>
                </a:solidFill>
                <a:latin typeface="Arial"/>
                <a:cs typeface="Arial"/>
              </a:rPr>
              <a:t>will</a:t>
            </a:r>
            <a:r>
              <a:rPr sz="2400" spc="-17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9F9F9"/>
                </a:solidFill>
                <a:latin typeface="Arial"/>
                <a:cs typeface="Arial"/>
              </a:rPr>
              <a:t>treat</a:t>
            </a:r>
            <a:r>
              <a:rPr sz="2400" spc="-17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9F9F9"/>
                </a:solidFill>
                <a:latin typeface="Arial"/>
                <a:cs typeface="Arial"/>
              </a:rPr>
              <a:t>the  </a:t>
            </a:r>
            <a:r>
              <a:rPr sz="2400" spc="35" dirty="0">
                <a:solidFill>
                  <a:srgbClr val="F9F9F9"/>
                </a:solidFill>
                <a:latin typeface="Arial"/>
                <a:cs typeface="Arial"/>
              </a:rPr>
              <a:t>bottom </a:t>
            </a:r>
            <a:r>
              <a:rPr sz="2400" spc="-30" dirty="0">
                <a:solidFill>
                  <a:srgbClr val="F9F9F9"/>
                </a:solidFill>
                <a:latin typeface="Arial"/>
                <a:cs typeface="Arial"/>
              </a:rPr>
              <a:t>box </a:t>
            </a:r>
            <a:r>
              <a:rPr sz="2400" spc="-220" dirty="0">
                <a:solidFill>
                  <a:srgbClr val="F9F9F9"/>
                </a:solidFill>
                <a:latin typeface="Arial"/>
                <a:cs typeface="Arial"/>
              </a:rPr>
              <a:t>as  </a:t>
            </a:r>
            <a:r>
              <a:rPr sz="2400" spc="-30" dirty="0">
                <a:solidFill>
                  <a:srgbClr val="F9F9F9"/>
                </a:solidFill>
                <a:latin typeface="Arial"/>
                <a:cs typeface="Arial"/>
              </a:rPr>
              <a:t>normal </a:t>
            </a:r>
            <a:r>
              <a:rPr sz="2400" spc="-55" dirty="0">
                <a:solidFill>
                  <a:srgbClr val="F9F9F9"/>
                </a:solidFill>
                <a:latin typeface="Arial"/>
                <a:cs typeface="Arial"/>
              </a:rPr>
              <a:t>and </a:t>
            </a:r>
            <a:r>
              <a:rPr sz="2400" spc="30" dirty="0">
                <a:solidFill>
                  <a:srgbClr val="F9F9F9"/>
                </a:solidFill>
                <a:latin typeface="Arial"/>
                <a:cs typeface="Arial"/>
              </a:rPr>
              <a:t>will  </a:t>
            </a:r>
            <a:r>
              <a:rPr sz="2400" dirty="0">
                <a:solidFill>
                  <a:srgbClr val="F9F9F9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F9F9F9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F9F9F9"/>
                </a:solidFill>
                <a:latin typeface="Arial"/>
                <a:cs typeface="Arial"/>
              </a:rPr>
              <a:t>7  </a:t>
            </a:r>
            <a:r>
              <a:rPr sz="2400" spc="-75" dirty="0">
                <a:solidFill>
                  <a:srgbClr val="F9F9F9"/>
                </a:solidFill>
                <a:latin typeface="Arial"/>
                <a:cs typeface="Arial"/>
              </a:rPr>
              <a:t>subjects above</a:t>
            </a:r>
            <a:r>
              <a:rPr sz="2400" spc="-305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9F9F9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F9F9F9"/>
                </a:solidFill>
                <a:latin typeface="Arial"/>
                <a:cs typeface="Arial"/>
              </a:rPr>
              <a:t>line </a:t>
            </a:r>
            <a:r>
              <a:rPr sz="2400" spc="-215" dirty="0">
                <a:solidFill>
                  <a:srgbClr val="F9F9F9"/>
                </a:solidFill>
                <a:latin typeface="Arial"/>
                <a:cs typeface="Arial"/>
              </a:rPr>
              <a:t>as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having  </a:t>
            </a:r>
            <a:r>
              <a:rPr sz="2400" spc="-65" dirty="0">
                <a:solidFill>
                  <a:srgbClr val="F9F9F9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44497" y="1614424"/>
            <a:ext cx="3966210" cy="4824730"/>
            <a:chOff x="1444497" y="1614424"/>
            <a:chExt cx="3966210" cy="4824730"/>
          </a:xfrm>
        </p:grpSpPr>
        <p:sp>
          <p:nvSpPr>
            <p:cNvPr id="22" name="object 22"/>
            <p:cNvSpPr/>
            <p:nvPr/>
          </p:nvSpPr>
          <p:spPr>
            <a:xfrm>
              <a:off x="1598675" y="16543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67277" y="17305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7844" y="1716024"/>
              <a:ext cx="345440" cy="338455"/>
            </a:xfrm>
            <a:custGeom>
              <a:avLst/>
              <a:gdLst/>
              <a:ahLst/>
              <a:cxnLst/>
              <a:rect l="l" t="t" r="r" b="b"/>
              <a:pathLst>
                <a:path w="345439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538" y="332253"/>
                  </a:lnTo>
                  <a:lnTo>
                    <a:pt x="259616" y="315129"/>
                  </a:lnTo>
                  <a:lnTo>
                    <a:pt x="294513" y="288607"/>
                  </a:lnTo>
                  <a:lnTo>
                    <a:pt x="321535" y="254338"/>
                  </a:lnTo>
                  <a:lnTo>
                    <a:pt x="338991" y="213973"/>
                  </a:lnTo>
                  <a:lnTo>
                    <a:pt x="345186" y="169164"/>
                  </a:lnTo>
                  <a:lnTo>
                    <a:pt x="338991" y="124089"/>
                  </a:lnTo>
                  <a:lnTo>
                    <a:pt x="321535" y="83650"/>
                  </a:lnTo>
                  <a:lnTo>
                    <a:pt x="294513" y="49434"/>
                  </a:lnTo>
                  <a:lnTo>
                    <a:pt x="259616" y="23029"/>
                  </a:lnTo>
                  <a:lnTo>
                    <a:pt x="218538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60725" y="1622298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1025" y="332306"/>
                  </a:lnTo>
                  <a:lnTo>
                    <a:pt x="262748" y="315298"/>
                  </a:lnTo>
                  <a:lnTo>
                    <a:pt x="298037" y="288893"/>
                  </a:lnTo>
                  <a:lnTo>
                    <a:pt x="325261" y="254677"/>
                  </a:lnTo>
                  <a:lnTo>
                    <a:pt x="342790" y="214238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23003" y="1623822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9069" y="2165604"/>
              <a:ext cx="346710" cy="337820"/>
            </a:xfrm>
            <a:custGeom>
              <a:avLst/>
              <a:gdLst/>
              <a:ahLst/>
              <a:cxnLst/>
              <a:rect l="l" t="t" r="r" b="b"/>
              <a:pathLst>
                <a:path w="346710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80" y="331547"/>
                  </a:lnTo>
                  <a:lnTo>
                    <a:pt x="260688" y="314564"/>
                  </a:lnTo>
                  <a:lnTo>
                    <a:pt x="295846" y="288226"/>
                  </a:lnTo>
                  <a:lnTo>
                    <a:pt x="323003" y="254141"/>
                  </a:lnTo>
                  <a:lnTo>
                    <a:pt x="340508" y="213917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2273" y="162077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5429" y="5357621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74"/>
                  </a:lnTo>
                  <a:lnTo>
                    <a:pt x="85456" y="23198"/>
                  </a:lnTo>
                  <a:lnTo>
                    <a:pt x="50482" y="49720"/>
                  </a:lnTo>
                  <a:lnTo>
                    <a:pt x="23509" y="83989"/>
                  </a:lnTo>
                  <a:lnTo>
                    <a:pt x="6145" y="124354"/>
                  </a:lnTo>
                  <a:lnTo>
                    <a:pt x="0" y="169164"/>
                  </a:lnTo>
                  <a:lnTo>
                    <a:pt x="6145" y="214238"/>
                  </a:lnTo>
                  <a:lnTo>
                    <a:pt x="23509" y="254677"/>
                  </a:lnTo>
                  <a:lnTo>
                    <a:pt x="50482" y="288893"/>
                  </a:lnTo>
                  <a:lnTo>
                    <a:pt x="85456" y="315298"/>
                  </a:lnTo>
                  <a:lnTo>
                    <a:pt x="126823" y="332306"/>
                  </a:lnTo>
                  <a:lnTo>
                    <a:pt x="172974" y="338328"/>
                  </a:lnTo>
                  <a:lnTo>
                    <a:pt x="218859" y="332306"/>
                  </a:lnTo>
                  <a:lnTo>
                    <a:pt x="260152" y="315298"/>
                  </a:lnTo>
                  <a:lnTo>
                    <a:pt x="295179" y="288893"/>
                  </a:lnTo>
                  <a:lnTo>
                    <a:pt x="322269" y="254677"/>
                  </a:lnTo>
                  <a:lnTo>
                    <a:pt x="339749" y="214238"/>
                  </a:lnTo>
                  <a:lnTo>
                    <a:pt x="345948" y="169164"/>
                  </a:lnTo>
                  <a:lnTo>
                    <a:pt x="339749" y="124354"/>
                  </a:lnTo>
                  <a:lnTo>
                    <a:pt x="322269" y="83989"/>
                  </a:lnTo>
                  <a:lnTo>
                    <a:pt x="295179" y="49720"/>
                  </a:lnTo>
                  <a:lnTo>
                    <a:pt x="260152" y="23198"/>
                  </a:lnTo>
                  <a:lnTo>
                    <a:pt x="218859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5429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6823" y="6078"/>
                  </a:lnTo>
                  <a:lnTo>
                    <a:pt x="85456" y="23226"/>
                  </a:lnTo>
                  <a:lnTo>
                    <a:pt x="50482" y="49815"/>
                  </a:lnTo>
                  <a:lnTo>
                    <a:pt x="23509" y="84215"/>
                  </a:lnTo>
                  <a:lnTo>
                    <a:pt x="6145" y="124795"/>
                  </a:lnTo>
                  <a:lnTo>
                    <a:pt x="0" y="169926"/>
                  </a:lnTo>
                  <a:lnTo>
                    <a:pt x="6145" y="215056"/>
                  </a:lnTo>
                  <a:lnTo>
                    <a:pt x="23509" y="255636"/>
                  </a:lnTo>
                  <a:lnTo>
                    <a:pt x="50482" y="290036"/>
                  </a:lnTo>
                  <a:lnTo>
                    <a:pt x="85456" y="316625"/>
                  </a:lnTo>
                  <a:lnTo>
                    <a:pt x="126823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40530" y="6094476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1530" y="5551170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89353" y="26319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2797" y="3826002"/>
              <a:ext cx="347980" cy="340360"/>
            </a:xfrm>
            <a:custGeom>
              <a:avLst/>
              <a:gdLst/>
              <a:ahLst/>
              <a:cxnLst/>
              <a:rect l="l" t="t" r="r" b="b"/>
              <a:pathLst>
                <a:path w="347980" h="340360">
                  <a:moveTo>
                    <a:pt x="173736" y="0"/>
                  </a:moveTo>
                  <a:lnTo>
                    <a:pt x="127529" y="6078"/>
                  </a:lnTo>
                  <a:lnTo>
                    <a:pt x="86021" y="23226"/>
                  </a:lnTo>
                  <a:lnTo>
                    <a:pt x="50863" y="49815"/>
                  </a:lnTo>
                  <a:lnTo>
                    <a:pt x="23706" y="84215"/>
                  </a:lnTo>
                  <a:lnTo>
                    <a:pt x="6201" y="124795"/>
                  </a:lnTo>
                  <a:lnTo>
                    <a:pt x="0" y="169926"/>
                  </a:lnTo>
                  <a:lnTo>
                    <a:pt x="6201" y="215056"/>
                  </a:lnTo>
                  <a:lnTo>
                    <a:pt x="23706" y="255636"/>
                  </a:lnTo>
                  <a:lnTo>
                    <a:pt x="50863" y="290036"/>
                  </a:lnTo>
                  <a:lnTo>
                    <a:pt x="86021" y="316625"/>
                  </a:lnTo>
                  <a:lnTo>
                    <a:pt x="127529" y="333773"/>
                  </a:lnTo>
                  <a:lnTo>
                    <a:pt x="173736" y="339852"/>
                  </a:lnTo>
                  <a:lnTo>
                    <a:pt x="219942" y="333773"/>
                  </a:lnTo>
                  <a:lnTo>
                    <a:pt x="261450" y="316625"/>
                  </a:lnTo>
                  <a:lnTo>
                    <a:pt x="296608" y="290036"/>
                  </a:lnTo>
                  <a:lnTo>
                    <a:pt x="323765" y="255636"/>
                  </a:lnTo>
                  <a:lnTo>
                    <a:pt x="341270" y="215056"/>
                  </a:lnTo>
                  <a:lnTo>
                    <a:pt x="347472" y="169926"/>
                  </a:lnTo>
                  <a:lnTo>
                    <a:pt x="341270" y="124795"/>
                  </a:lnTo>
                  <a:lnTo>
                    <a:pt x="323765" y="84215"/>
                  </a:lnTo>
                  <a:lnTo>
                    <a:pt x="296608" y="49815"/>
                  </a:lnTo>
                  <a:lnTo>
                    <a:pt x="261450" y="23226"/>
                  </a:lnTo>
                  <a:lnTo>
                    <a:pt x="219942" y="607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1821" y="3135630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7088" y="6018"/>
                  </a:lnTo>
                  <a:lnTo>
                    <a:pt x="85795" y="23001"/>
                  </a:lnTo>
                  <a:lnTo>
                    <a:pt x="50768" y="49339"/>
                  </a:lnTo>
                  <a:lnTo>
                    <a:pt x="23678" y="83424"/>
                  </a:lnTo>
                  <a:lnTo>
                    <a:pt x="6198" y="123648"/>
                  </a:lnTo>
                  <a:lnTo>
                    <a:pt x="0" y="168402"/>
                  </a:lnTo>
                  <a:lnTo>
                    <a:pt x="6198" y="213476"/>
                  </a:lnTo>
                  <a:lnTo>
                    <a:pt x="23678" y="253915"/>
                  </a:lnTo>
                  <a:lnTo>
                    <a:pt x="50768" y="288131"/>
                  </a:lnTo>
                  <a:lnTo>
                    <a:pt x="85795" y="314536"/>
                  </a:lnTo>
                  <a:lnTo>
                    <a:pt x="127088" y="331544"/>
                  </a:lnTo>
                  <a:lnTo>
                    <a:pt x="172974" y="337566"/>
                  </a:lnTo>
                  <a:lnTo>
                    <a:pt x="219124" y="331544"/>
                  </a:lnTo>
                  <a:lnTo>
                    <a:pt x="260491" y="314536"/>
                  </a:lnTo>
                  <a:lnTo>
                    <a:pt x="295465" y="288131"/>
                  </a:lnTo>
                  <a:lnTo>
                    <a:pt x="322438" y="253915"/>
                  </a:lnTo>
                  <a:lnTo>
                    <a:pt x="339802" y="213476"/>
                  </a:lnTo>
                  <a:lnTo>
                    <a:pt x="345948" y="168402"/>
                  </a:lnTo>
                  <a:lnTo>
                    <a:pt x="339802" y="123648"/>
                  </a:lnTo>
                  <a:lnTo>
                    <a:pt x="322438" y="83424"/>
                  </a:lnTo>
                  <a:lnTo>
                    <a:pt x="295465" y="49339"/>
                  </a:lnTo>
                  <a:lnTo>
                    <a:pt x="260491" y="23001"/>
                  </a:lnTo>
                  <a:lnTo>
                    <a:pt x="219124" y="6018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28900" y="27462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90671" y="2923794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4498" y="0"/>
                  </a:moveTo>
                  <a:lnTo>
                    <a:pt x="128234" y="6078"/>
                  </a:lnTo>
                  <a:lnTo>
                    <a:pt x="86585" y="23226"/>
                  </a:lnTo>
                  <a:lnTo>
                    <a:pt x="51244" y="49815"/>
                  </a:lnTo>
                  <a:lnTo>
                    <a:pt x="23904" y="84215"/>
                  </a:lnTo>
                  <a:lnTo>
                    <a:pt x="6258" y="124795"/>
                  </a:lnTo>
                  <a:lnTo>
                    <a:pt x="0" y="169926"/>
                  </a:lnTo>
                  <a:lnTo>
                    <a:pt x="6258" y="215321"/>
                  </a:lnTo>
                  <a:lnTo>
                    <a:pt x="23904" y="255975"/>
                  </a:lnTo>
                  <a:lnTo>
                    <a:pt x="51244" y="290322"/>
                  </a:lnTo>
                  <a:lnTo>
                    <a:pt x="86585" y="316794"/>
                  </a:lnTo>
                  <a:lnTo>
                    <a:pt x="128234" y="333826"/>
                  </a:lnTo>
                  <a:lnTo>
                    <a:pt x="174498" y="339852"/>
                  </a:lnTo>
                  <a:lnTo>
                    <a:pt x="221082" y="333826"/>
                  </a:lnTo>
                  <a:lnTo>
                    <a:pt x="262946" y="316794"/>
                  </a:lnTo>
                  <a:lnTo>
                    <a:pt x="298418" y="290322"/>
                  </a:lnTo>
                  <a:lnTo>
                    <a:pt x="325825" y="255975"/>
                  </a:lnTo>
                  <a:lnTo>
                    <a:pt x="343496" y="215321"/>
                  </a:lnTo>
                  <a:lnTo>
                    <a:pt x="349758" y="169926"/>
                  </a:lnTo>
                  <a:lnTo>
                    <a:pt x="343496" y="124795"/>
                  </a:lnTo>
                  <a:lnTo>
                    <a:pt x="325825" y="84215"/>
                  </a:lnTo>
                  <a:lnTo>
                    <a:pt x="298418" y="49815"/>
                  </a:lnTo>
                  <a:lnTo>
                    <a:pt x="262946" y="23226"/>
                  </a:lnTo>
                  <a:lnTo>
                    <a:pt x="221082" y="607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57571" y="2641854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24" y="331547"/>
                  </a:lnTo>
                  <a:lnTo>
                    <a:pt x="260491" y="314564"/>
                  </a:lnTo>
                  <a:lnTo>
                    <a:pt x="295465" y="288226"/>
                  </a:lnTo>
                  <a:lnTo>
                    <a:pt x="322438" y="254141"/>
                  </a:lnTo>
                  <a:lnTo>
                    <a:pt x="339802" y="213917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68446" y="4764024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60725" y="4303775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3973"/>
                  </a:lnTo>
                  <a:lnTo>
                    <a:pt x="23734" y="254338"/>
                  </a:lnTo>
                  <a:lnTo>
                    <a:pt x="50958" y="288607"/>
                  </a:lnTo>
                  <a:lnTo>
                    <a:pt x="86247" y="315129"/>
                  </a:lnTo>
                  <a:lnTo>
                    <a:pt x="127970" y="332253"/>
                  </a:lnTo>
                  <a:lnTo>
                    <a:pt x="174498" y="338328"/>
                  </a:lnTo>
                  <a:lnTo>
                    <a:pt x="221025" y="332253"/>
                  </a:lnTo>
                  <a:lnTo>
                    <a:pt x="262748" y="315129"/>
                  </a:lnTo>
                  <a:lnTo>
                    <a:pt x="298037" y="288607"/>
                  </a:lnTo>
                  <a:lnTo>
                    <a:pt x="325261" y="254338"/>
                  </a:lnTo>
                  <a:lnTo>
                    <a:pt x="342790" y="213973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46497" y="423062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36975" y="3455669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03347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4999" y="5459730"/>
              <a:ext cx="347980" cy="337820"/>
            </a:xfrm>
            <a:custGeom>
              <a:avLst/>
              <a:gdLst/>
              <a:ahLst/>
              <a:cxnLst/>
              <a:rect l="l" t="t" r="r" b="b"/>
              <a:pathLst>
                <a:path w="347980" h="337820">
                  <a:moveTo>
                    <a:pt x="173736" y="0"/>
                  </a:moveTo>
                  <a:lnTo>
                    <a:pt x="127529" y="6018"/>
                  </a:lnTo>
                  <a:lnTo>
                    <a:pt x="86021" y="23001"/>
                  </a:lnTo>
                  <a:lnTo>
                    <a:pt x="50863" y="49339"/>
                  </a:lnTo>
                  <a:lnTo>
                    <a:pt x="23706" y="83424"/>
                  </a:lnTo>
                  <a:lnTo>
                    <a:pt x="6201" y="123648"/>
                  </a:lnTo>
                  <a:lnTo>
                    <a:pt x="0" y="168402"/>
                  </a:lnTo>
                  <a:lnTo>
                    <a:pt x="6201" y="213476"/>
                  </a:lnTo>
                  <a:lnTo>
                    <a:pt x="23706" y="253915"/>
                  </a:lnTo>
                  <a:lnTo>
                    <a:pt x="50863" y="288131"/>
                  </a:lnTo>
                  <a:lnTo>
                    <a:pt x="86021" y="314536"/>
                  </a:lnTo>
                  <a:lnTo>
                    <a:pt x="127529" y="331544"/>
                  </a:lnTo>
                  <a:lnTo>
                    <a:pt x="173736" y="337566"/>
                  </a:lnTo>
                  <a:lnTo>
                    <a:pt x="219942" y="331544"/>
                  </a:lnTo>
                  <a:lnTo>
                    <a:pt x="261450" y="314536"/>
                  </a:lnTo>
                  <a:lnTo>
                    <a:pt x="296608" y="288131"/>
                  </a:lnTo>
                  <a:lnTo>
                    <a:pt x="323765" y="253915"/>
                  </a:lnTo>
                  <a:lnTo>
                    <a:pt x="341270" y="213476"/>
                  </a:lnTo>
                  <a:lnTo>
                    <a:pt x="347472" y="168402"/>
                  </a:lnTo>
                  <a:lnTo>
                    <a:pt x="341270" y="123648"/>
                  </a:lnTo>
                  <a:lnTo>
                    <a:pt x="323765" y="83424"/>
                  </a:lnTo>
                  <a:lnTo>
                    <a:pt x="296608" y="49339"/>
                  </a:lnTo>
                  <a:lnTo>
                    <a:pt x="261450" y="23001"/>
                  </a:lnTo>
                  <a:lnTo>
                    <a:pt x="219942" y="601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0199" y="6060947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36669" y="605942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647" y="6021"/>
                  </a:lnTo>
                  <a:lnTo>
                    <a:pt x="85569" y="23029"/>
                  </a:lnTo>
                  <a:lnTo>
                    <a:pt x="50673" y="49434"/>
                  </a:lnTo>
                  <a:lnTo>
                    <a:pt x="23650" y="83650"/>
                  </a:lnTo>
                  <a:lnTo>
                    <a:pt x="6194" y="124089"/>
                  </a:lnTo>
                  <a:lnTo>
                    <a:pt x="0" y="169164"/>
                  </a:lnTo>
                  <a:lnTo>
                    <a:pt x="6194" y="213973"/>
                  </a:lnTo>
                  <a:lnTo>
                    <a:pt x="23650" y="254338"/>
                  </a:lnTo>
                  <a:lnTo>
                    <a:pt x="50673" y="288607"/>
                  </a:lnTo>
                  <a:lnTo>
                    <a:pt x="85569" y="315129"/>
                  </a:lnTo>
                  <a:lnTo>
                    <a:pt x="126647" y="332253"/>
                  </a:lnTo>
                  <a:lnTo>
                    <a:pt x="172212" y="338328"/>
                  </a:lnTo>
                  <a:lnTo>
                    <a:pt x="218041" y="332253"/>
                  </a:lnTo>
                  <a:lnTo>
                    <a:pt x="259192" y="315129"/>
                  </a:lnTo>
                  <a:lnTo>
                    <a:pt x="294036" y="288607"/>
                  </a:lnTo>
                  <a:lnTo>
                    <a:pt x="320943" y="254338"/>
                  </a:lnTo>
                  <a:lnTo>
                    <a:pt x="338282" y="213973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57599" y="553364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55975" y="5298947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88230" y="5935980"/>
              <a:ext cx="349250" cy="337820"/>
            </a:xfrm>
            <a:custGeom>
              <a:avLst/>
              <a:gdLst/>
              <a:ahLst/>
              <a:cxnLst/>
              <a:rect l="l" t="t" r="r" b="b"/>
              <a:pathLst>
                <a:path w="349250" h="337820">
                  <a:moveTo>
                    <a:pt x="174498" y="0"/>
                  </a:moveTo>
                  <a:lnTo>
                    <a:pt x="127970" y="6018"/>
                  </a:lnTo>
                  <a:lnTo>
                    <a:pt x="86247" y="23001"/>
                  </a:lnTo>
                  <a:lnTo>
                    <a:pt x="50958" y="49339"/>
                  </a:lnTo>
                  <a:lnTo>
                    <a:pt x="23734" y="83424"/>
                  </a:lnTo>
                  <a:lnTo>
                    <a:pt x="6205" y="123648"/>
                  </a:lnTo>
                  <a:lnTo>
                    <a:pt x="0" y="168402"/>
                  </a:lnTo>
                  <a:lnTo>
                    <a:pt x="6205" y="213476"/>
                  </a:lnTo>
                  <a:lnTo>
                    <a:pt x="23734" y="253915"/>
                  </a:lnTo>
                  <a:lnTo>
                    <a:pt x="50958" y="288131"/>
                  </a:lnTo>
                  <a:lnTo>
                    <a:pt x="86247" y="314536"/>
                  </a:lnTo>
                  <a:lnTo>
                    <a:pt x="127970" y="331544"/>
                  </a:lnTo>
                  <a:lnTo>
                    <a:pt x="174498" y="337566"/>
                  </a:lnTo>
                  <a:lnTo>
                    <a:pt x="220761" y="331544"/>
                  </a:lnTo>
                  <a:lnTo>
                    <a:pt x="262410" y="314536"/>
                  </a:lnTo>
                  <a:lnTo>
                    <a:pt x="297751" y="288131"/>
                  </a:lnTo>
                  <a:lnTo>
                    <a:pt x="325091" y="253915"/>
                  </a:lnTo>
                  <a:lnTo>
                    <a:pt x="342737" y="213476"/>
                  </a:lnTo>
                  <a:lnTo>
                    <a:pt x="348996" y="168402"/>
                  </a:lnTo>
                  <a:lnTo>
                    <a:pt x="342737" y="123648"/>
                  </a:lnTo>
                  <a:lnTo>
                    <a:pt x="325091" y="83424"/>
                  </a:lnTo>
                  <a:lnTo>
                    <a:pt x="297751" y="49339"/>
                  </a:lnTo>
                  <a:lnTo>
                    <a:pt x="262410" y="23001"/>
                  </a:lnTo>
                  <a:lnTo>
                    <a:pt x="220761" y="601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79319" y="4784597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80" y="332306"/>
                  </a:lnTo>
                  <a:lnTo>
                    <a:pt x="260688" y="315298"/>
                  </a:lnTo>
                  <a:lnTo>
                    <a:pt x="295846" y="288893"/>
                  </a:lnTo>
                  <a:lnTo>
                    <a:pt x="323003" y="254677"/>
                  </a:lnTo>
                  <a:lnTo>
                    <a:pt x="340508" y="214238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24044" y="4743450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621" y="332253"/>
                  </a:lnTo>
                  <a:lnTo>
                    <a:pt x="260914" y="315129"/>
                  </a:lnTo>
                  <a:lnTo>
                    <a:pt x="295941" y="288607"/>
                  </a:lnTo>
                  <a:lnTo>
                    <a:pt x="323031" y="254338"/>
                  </a:lnTo>
                  <a:lnTo>
                    <a:pt x="340511" y="213973"/>
                  </a:lnTo>
                  <a:lnTo>
                    <a:pt x="346710" y="169164"/>
                  </a:lnTo>
                  <a:lnTo>
                    <a:pt x="340511" y="124089"/>
                  </a:lnTo>
                  <a:lnTo>
                    <a:pt x="323031" y="83650"/>
                  </a:lnTo>
                  <a:lnTo>
                    <a:pt x="295941" y="49434"/>
                  </a:lnTo>
                  <a:lnTo>
                    <a:pt x="260914" y="23029"/>
                  </a:lnTo>
                  <a:lnTo>
                    <a:pt x="219621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83202" y="4567428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17"/>
                  </a:lnTo>
                  <a:lnTo>
                    <a:pt x="23509" y="254141"/>
                  </a:lnTo>
                  <a:lnTo>
                    <a:pt x="50482" y="288226"/>
                  </a:lnTo>
                  <a:lnTo>
                    <a:pt x="85456" y="314564"/>
                  </a:lnTo>
                  <a:lnTo>
                    <a:pt x="126823" y="331547"/>
                  </a:lnTo>
                  <a:lnTo>
                    <a:pt x="172974" y="337566"/>
                  </a:lnTo>
                  <a:lnTo>
                    <a:pt x="218859" y="331547"/>
                  </a:lnTo>
                  <a:lnTo>
                    <a:pt x="260152" y="314564"/>
                  </a:lnTo>
                  <a:lnTo>
                    <a:pt x="295179" y="288226"/>
                  </a:lnTo>
                  <a:lnTo>
                    <a:pt x="322269" y="254141"/>
                  </a:lnTo>
                  <a:lnTo>
                    <a:pt x="339749" y="213917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69719" y="4338828"/>
              <a:ext cx="348615" cy="337820"/>
            </a:xfrm>
            <a:custGeom>
              <a:avLst/>
              <a:gdLst/>
              <a:ahLst/>
              <a:cxnLst/>
              <a:rect l="l" t="t" r="r" b="b"/>
              <a:pathLst>
                <a:path w="348614" h="337820">
                  <a:moveTo>
                    <a:pt x="174497" y="0"/>
                  </a:moveTo>
                  <a:lnTo>
                    <a:pt x="128234" y="6021"/>
                  </a:lnTo>
                  <a:lnTo>
                    <a:pt x="86585" y="23029"/>
                  </a:lnTo>
                  <a:lnTo>
                    <a:pt x="51244" y="49434"/>
                  </a:lnTo>
                  <a:lnTo>
                    <a:pt x="23904" y="83650"/>
                  </a:lnTo>
                  <a:lnTo>
                    <a:pt x="6258" y="124089"/>
                  </a:lnTo>
                  <a:lnTo>
                    <a:pt x="0" y="169164"/>
                  </a:lnTo>
                  <a:lnTo>
                    <a:pt x="6258" y="213917"/>
                  </a:lnTo>
                  <a:lnTo>
                    <a:pt x="23904" y="254141"/>
                  </a:lnTo>
                  <a:lnTo>
                    <a:pt x="51244" y="288226"/>
                  </a:lnTo>
                  <a:lnTo>
                    <a:pt x="86585" y="314564"/>
                  </a:lnTo>
                  <a:lnTo>
                    <a:pt x="128234" y="331547"/>
                  </a:lnTo>
                  <a:lnTo>
                    <a:pt x="174497" y="337566"/>
                  </a:lnTo>
                  <a:lnTo>
                    <a:pt x="220704" y="331547"/>
                  </a:lnTo>
                  <a:lnTo>
                    <a:pt x="262212" y="314564"/>
                  </a:lnTo>
                  <a:lnTo>
                    <a:pt x="297370" y="288226"/>
                  </a:lnTo>
                  <a:lnTo>
                    <a:pt x="324527" y="254141"/>
                  </a:lnTo>
                  <a:lnTo>
                    <a:pt x="342032" y="213917"/>
                  </a:lnTo>
                  <a:lnTo>
                    <a:pt x="348233" y="169164"/>
                  </a:lnTo>
                  <a:lnTo>
                    <a:pt x="342032" y="124089"/>
                  </a:lnTo>
                  <a:lnTo>
                    <a:pt x="324527" y="83650"/>
                  </a:lnTo>
                  <a:lnTo>
                    <a:pt x="297370" y="49434"/>
                  </a:lnTo>
                  <a:lnTo>
                    <a:pt x="262212" y="23029"/>
                  </a:lnTo>
                  <a:lnTo>
                    <a:pt x="220704" y="6021"/>
                  </a:lnTo>
                  <a:lnTo>
                    <a:pt x="17449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41625" y="3846575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942" y="332253"/>
                  </a:lnTo>
                  <a:lnTo>
                    <a:pt x="261450" y="315129"/>
                  </a:lnTo>
                  <a:lnTo>
                    <a:pt x="296608" y="288607"/>
                  </a:lnTo>
                  <a:lnTo>
                    <a:pt x="323765" y="254338"/>
                  </a:lnTo>
                  <a:lnTo>
                    <a:pt x="341270" y="213973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68446" y="4129278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4" h="337820">
                  <a:moveTo>
                    <a:pt x="172212" y="0"/>
                  </a:moveTo>
                  <a:lnTo>
                    <a:pt x="126382" y="6021"/>
                  </a:lnTo>
                  <a:lnTo>
                    <a:pt x="85231" y="23029"/>
                  </a:lnTo>
                  <a:lnTo>
                    <a:pt x="50387" y="49434"/>
                  </a:lnTo>
                  <a:lnTo>
                    <a:pt x="23480" y="83650"/>
                  </a:lnTo>
                  <a:lnTo>
                    <a:pt x="6141" y="124089"/>
                  </a:lnTo>
                  <a:lnTo>
                    <a:pt x="0" y="169164"/>
                  </a:lnTo>
                  <a:lnTo>
                    <a:pt x="6141" y="213917"/>
                  </a:lnTo>
                  <a:lnTo>
                    <a:pt x="23480" y="254141"/>
                  </a:lnTo>
                  <a:lnTo>
                    <a:pt x="50387" y="288226"/>
                  </a:lnTo>
                  <a:lnTo>
                    <a:pt x="85231" y="314564"/>
                  </a:lnTo>
                  <a:lnTo>
                    <a:pt x="126382" y="331547"/>
                  </a:lnTo>
                  <a:lnTo>
                    <a:pt x="172212" y="337566"/>
                  </a:lnTo>
                  <a:lnTo>
                    <a:pt x="218041" y="331547"/>
                  </a:lnTo>
                  <a:lnTo>
                    <a:pt x="259192" y="314564"/>
                  </a:lnTo>
                  <a:lnTo>
                    <a:pt x="294036" y="288226"/>
                  </a:lnTo>
                  <a:lnTo>
                    <a:pt x="320943" y="254141"/>
                  </a:lnTo>
                  <a:lnTo>
                    <a:pt x="338282" y="213917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2524" y="4062222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79" h="338454">
                  <a:moveTo>
                    <a:pt x="173736" y="0"/>
                  </a:moveTo>
                  <a:lnTo>
                    <a:pt x="127529" y="6074"/>
                  </a:lnTo>
                  <a:lnTo>
                    <a:pt x="86021" y="23198"/>
                  </a:lnTo>
                  <a:lnTo>
                    <a:pt x="50863" y="49720"/>
                  </a:lnTo>
                  <a:lnTo>
                    <a:pt x="23706" y="83989"/>
                  </a:lnTo>
                  <a:lnTo>
                    <a:pt x="6201" y="124354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354"/>
                  </a:lnTo>
                  <a:lnTo>
                    <a:pt x="323765" y="83989"/>
                  </a:lnTo>
                  <a:lnTo>
                    <a:pt x="296608" y="49720"/>
                  </a:lnTo>
                  <a:lnTo>
                    <a:pt x="261450" y="23198"/>
                  </a:lnTo>
                  <a:lnTo>
                    <a:pt x="219942" y="6074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25824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71593" y="2898648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5260" y="0"/>
                  </a:moveTo>
                  <a:lnTo>
                    <a:pt x="128675" y="6078"/>
                  </a:lnTo>
                  <a:lnTo>
                    <a:pt x="86811" y="23226"/>
                  </a:lnTo>
                  <a:lnTo>
                    <a:pt x="51339" y="49815"/>
                  </a:lnTo>
                  <a:lnTo>
                    <a:pt x="23932" y="84215"/>
                  </a:lnTo>
                  <a:lnTo>
                    <a:pt x="6261" y="124795"/>
                  </a:lnTo>
                  <a:lnTo>
                    <a:pt x="0" y="169926"/>
                  </a:lnTo>
                  <a:lnTo>
                    <a:pt x="6261" y="215056"/>
                  </a:lnTo>
                  <a:lnTo>
                    <a:pt x="23932" y="255636"/>
                  </a:lnTo>
                  <a:lnTo>
                    <a:pt x="51339" y="290036"/>
                  </a:lnTo>
                  <a:lnTo>
                    <a:pt x="86811" y="316625"/>
                  </a:lnTo>
                  <a:lnTo>
                    <a:pt x="128675" y="333773"/>
                  </a:lnTo>
                  <a:lnTo>
                    <a:pt x="175260" y="339852"/>
                  </a:lnTo>
                  <a:lnTo>
                    <a:pt x="221523" y="333773"/>
                  </a:lnTo>
                  <a:lnTo>
                    <a:pt x="263172" y="316625"/>
                  </a:lnTo>
                  <a:lnTo>
                    <a:pt x="298513" y="290036"/>
                  </a:lnTo>
                  <a:lnTo>
                    <a:pt x="325853" y="255636"/>
                  </a:lnTo>
                  <a:lnTo>
                    <a:pt x="343499" y="215056"/>
                  </a:lnTo>
                  <a:lnTo>
                    <a:pt x="349758" y="169926"/>
                  </a:lnTo>
                  <a:lnTo>
                    <a:pt x="343499" y="124795"/>
                  </a:lnTo>
                  <a:lnTo>
                    <a:pt x="325853" y="84215"/>
                  </a:lnTo>
                  <a:lnTo>
                    <a:pt x="298513" y="49815"/>
                  </a:lnTo>
                  <a:lnTo>
                    <a:pt x="263172" y="23226"/>
                  </a:lnTo>
                  <a:lnTo>
                    <a:pt x="221523" y="6078"/>
                  </a:lnTo>
                  <a:lnTo>
                    <a:pt x="17526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03703" y="2640330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5" h="337819">
                  <a:moveTo>
                    <a:pt x="172212" y="0"/>
                  </a:moveTo>
                  <a:lnTo>
                    <a:pt x="126382" y="6018"/>
                  </a:lnTo>
                  <a:lnTo>
                    <a:pt x="85231" y="23001"/>
                  </a:lnTo>
                  <a:lnTo>
                    <a:pt x="50387" y="49339"/>
                  </a:lnTo>
                  <a:lnTo>
                    <a:pt x="23480" y="83424"/>
                  </a:lnTo>
                  <a:lnTo>
                    <a:pt x="6141" y="123648"/>
                  </a:lnTo>
                  <a:lnTo>
                    <a:pt x="0" y="168402"/>
                  </a:lnTo>
                  <a:lnTo>
                    <a:pt x="6141" y="213476"/>
                  </a:lnTo>
                  <a:lnTo>
                    <a:pt x="23480" y="253915"/>
                  </a:lnTo>
                  <a:lnTo>
                    <a:pt x="50387" y="288131"/>
                  </a:lnTo>
                  <a:lnTo>
                    <a:pt x="85231" y="314536"/>
                  </a:lnTo>
                  <a:lnTo>
                    <a:pt x="126382" y="331544"/>
                  </a:lnTo>
                  <a:lnTo>
                    <a:pt x="172212" y="337566"/>
                  </a:lnTo>
                  <a:lnTo>
                    <a:pt x="218041" y="331544"/>
                  </a:lnTo>
                  <a:lnTo>
                    <a:pt x="259192" y="314536"/>
                  </a:lnTo>
                  <a:lnTo>
                    <a:pt x="294036" y="288131"/>
                  </a:lnTo>
                  <a:lnTo>
                    <a:pt x="320943" y="253915"/>
                  </a:lnTo>
                  <a:lnTo>
                    <a:pt x="338282" y="213476"/>
                  </a:lnTo>
                  <a:lnTo>
                    <a:pt x="344424" y="168402"/>
                  </a:lnTo>
                  <a:lnTo>
                    <a:pt x="338282" y="123648"/>
                  </a:lnTo>
                  <a:lnTo>
                    <a:pt x="320943" y="83424"/>
                  </a:lnTo>
                  <a:lnTo>
                    <a:pt x="294036" y="49339"/>
                  </a:lnTo>
                  <a:lnTo>
                    <a:pt x="259192" y="23001"/>
                  </a:lnTo>
                  <a:lnTo>
                    <a:pt x="218041" y="601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57599" y="28986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71471" y="316687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74"/>
                  </a:lnTo>
                  <a:lnTo>
                    <a:pt x="85795" y="23198"/>
                  </a:lnTo>
                  <a:lnTo>
                    <a:pt x="50768" y="49720"/>
                  </a:lnTo>
                  <a:lnTo>
                    <a:pt x="23678" y="83989"/>
                  </a:lnTo>
                  <a:lnTo>
                    <a:pt x="6198" y="124354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24" y="332306"/>
                  </a:lnTo>
                  <a:lnTo>
                    <a:pt x="260491" y="315298"/>
                  </a:lnTo>
                  <a:lnTo>
                    <a:pt x="295465" y="288893"/>
                  </a:lnTo>
                  <a:lnTo>
                    <a:pt x="322438" y="254677"/>
                  </a:lnTo>
                  <a:lnTo>
                    <a:pt x="339802" y="214238"/>
                  </a:lnTo>
                  <a:lnTo>
                    <a:pt x="345948" y="169164"/>
                  </a:lnTo>
                  <a:lnTo>
                    <a:pt x="339802" y="124354"/>
                  </a:lnTo>
                  <a:lnTo>
                    <a:pt x="322438" y="83989"/>
                  </a:lnTo>
                  <a:lnTo>
                    <a:pt x="295465" y="49720"/>
                  </a:lnTo>
                  <a:lnTo>
                    <a:pt x="260491" y="23198"/>
                  </a:lnTo>
                  <a:lnTo>
                    <a:pt x="219124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50847" y="2524506"/>
              <a:ext cx="3953510" cy="78105"/>
            </a:xfrm>
            <a:custGeom>
              <a:avLst/>
              <a:gdLst/>
              <a:ahLst/>
              <a:cxnLst/>
              <a:rect l="l" t="t" r="r" b="b"/>
              <a:pathLst>
                <a:path w="3953510" h="78105">
                  <a:moveTo>
                    <a:pt x="3953255" y="77724"/>
                  </a:moveTo>
                  <a:lnTo>
                    <a:pt x="3953255" y="0"/>
                  </a:lnTo>
                  <a:lnTo>
                    <a:pt x="0" y="0"/>
                  </a:lnTo>
                  <a:lnTo>
                    <a:pt x="0" y="77724"/>
                  </a:lnTo>
                  <a:lnTo>
                    <a:pt x="3953255" y="777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50847" y="2523744"/>
              <a:ext cx="3953510" cy="78740"/>
            </a:xfrm>
            <a:custGeom>
              <a:avLst/>
              <a:gdLst/>
              <a:ahLst/>
              <a:cxnLst/>
              <a:rect l="l" t="t" r="r" b="b"/>
              <a:pathLst>
                <a:path w="3953510" h="78739">
                  <a:moveTo>
                    <a:pt x="0" y="0"/>
                  </a:moveTo>
                  <a:lnTo>
                    <a:pt x="0" y="78486"/>
                  </a:lnTo>
                  <a:lnTo>
                    <a:pt x="3953255" y="78485"/>
                  </a:lnTo>
                  <a:lnTo>
                    <a:pt x="395325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89008" y="6140316"/>
            <a:ext cx="5429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25</a:t>
            </a:fld>
            <a:endParaRPr spc="-9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047" y="1482492"/>
            <a:ext cx="2422525" cy="509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135" dirty="0">
                <a:solidFill>
                  <a:srgbClr val="969696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969696"/>
                </a:solidFill>
                <a:latin typeface="Arial"/>
                <a:cs typeface="Arial"/>
              </a:rPr>
              <a:t>screening</a:t>
            </a:r>
            <a:r>
              <a:rPr sz="2400" spc="-18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R="27940">
              <a:lnSpc>
                <a:spcPct val="99800"/>
              </a:lnSpc>
            </a:pPr>
            <a:r>
              <a:rPr sz="2400" spc="-50" dirty="0">
                <a:solidFill>
                  <a:srgbClr val="969696"/>
                </a:solidFill>
                <a:latin typeface="Arial"/>
                <a:cs typeface="Arial"/>
              </a:rPr>
              <a:t>using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high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cut-  </a:t>
            </a: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point</a:t>
            </a:r>
            <a:r>
              <a:rPr sz="2400" spc="-17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will</a:t>
            </a:r>
            <a:r>
              <a:rPr sz="2400" spc="-17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969696"/>
                </a:solidFill>
                <a:latin typeface="Arial"/>
                <a:cs typeface="Arial"/>
              </a:rPr>
              <a:t>treat</a:t>
            </a:r>
            <a:r>
              <a:rPr sz="2400" spc="-17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 </a:t>
            </a:r>
            <a:r>
              <a:rPr sz="2400" spc="35" dirty="0">
                <a:solidFill>
                  <a:srgbClr val="969696"/>
                </a:solidFill>
                <a:latin typeface="Arial"/>
                <a:cs typeface="Arial"/>
              </a:rPr>
              <a:t>bottom </a:t>
            </a:r>
            <a:r>
              <a:rPr sz="2400" spc="-30" dirty="0">
                <a:solidFill>
                  <a:srgbClr val="969696"/>
                </a:solidFill>
                <a:latin typeface="Arial"/>
                <a:cs typeface="Arial"/>
              </a:rPr>
              <a:t>box </a:t>
            </a:r>
            <a:r>
              <a:rPr sz="2400" spc="-220" dirty="0">
                <a:solidFill>
                  <a:srgbClr val="969696"/>
                </a:solidFill>
                <a:latin typeface="Arial"/>
                <a:cs typeface="Arial"/>
              </a:rPr>
              <a:t>as  </a:t>
            </a:r>
            <a:r>
              <a:rPr sz="2400" spc="-30" dirty="0">
                <a:solidFill>
                  <a:srgbClr val="969696"/>
                </a:solidFill>
                <a:latin typeface="Arial"/>
                <a:cs typeface="Arial"/>
              </a:rPr>
              <a:t>normal </a:t>
            </a:r>
            <a:r>
              <a:rPr sz="2400" spc="-55" dirty="0">
                <a:solidFill>
                  <a:srgbClr val="969696"/>
                </a:solidFill>
                <a:latin typeface="Arial"/>
                <a:cs typeface="Arial"/>
              </a:rPr>
              <a:t>and </a:t>
            </a: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will  </a:t>
            </a:r>
            <a:r>
              <a:rPr sz="2400" dirty="0">
                <a:solidFill>
                  <a:srgbClr val="969696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969696"/>
                </a:solidFill>
                <a:latin typeface="Arial"/>
                <a:cs typeface="Arial"/>
              </a:rPr>
              <a:t>7  </a:t>
            </a:r>
            <a:r>
              <a:rPr sz="2400" spc="-75" dirty="0">
                <a:solidFill>
                  <a:srgbClr val="969696"/>
                </a:solidFill>
                <a:latin typeface="Arial"/>
                <a:cs typeface="Arial"/>
              </a:rPr>
              <a:t>subjects above</a:t>
            </a:r>
            <a:r>
              <a:rPr sz="2400" spc="-30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969696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line </a:t>
            </a:r>
            <a:r>
              <a:rPr sz="2400" spc="-215" dirty="0">
                <a:solidFill>
                  <a:srgbClr val="969696"/>
                </a:solidFill>
                <a:latin typeface="Arial"/>
                <a:cs typeface="Arial"/>
              </a:rPr>
              <a:t>as</a:t>
            </a:r>
            <a:r>
              <a:rPr sz="2400" spc="-29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having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55"/>
              </a:lnSpc>
              <a:spcBef>
                <a:spcPts val="40"/>
              </a:spcBef>
            </a:pPr>
            <a:r>
              <a:rPr sz="2400" spc="-80" dirty="0">
                <a:solidFill>
                  <a:srgbClr val="969696"/>
                </a:solidFill>
                <a:latin typeface="Arial"/>
                <a:cs typeface="Arial"/>
              </a:rPr>
              <a:t>diabetes;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55"/>
              </a:lnSpc>
            </a:pPr>
            <a:r>
              <a:rPr sz="2400" spc="-65" dirty="0">
                <a:solidFill>
                  <a:srgbClr val="969696"/>
                </a:solidFill>
                <a:latin typeface="Arial"/>
                <a:cs typeface="Arial"/>
              </a:rPr>
              <a:t>But </a:t>
            </a:r>
            <a:r>
              <a:rPr sz="2400" spc="-180" dirty="0">
                <a:solidFill>
                  <a:srgbClr val="969696"/>
                </a:solidFill>
                <a:latin typeface="Arial"/>
                <a:cs typeface="Arial"/>
              </a:rPr>
              <a:t>a </a:t>
            </a:r>
            <a:r>
              <a:rPr sz="2400" spc="15" dirty="0">
                <a:solidFill>
                  <a:srgbClr val="969696"/>
                </a:solidFill>
                <a:latin typeface="Arial"/>
                <a:cs typeface="Arial"/>
              </a:rPr>
              <a:t>low</a:t>
            </a:r>
            <a:r>
              <a:rPr sz="2400" spc="-30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969696"/>
                </a:solidFill>
                <a:latin typeface="Arial"/>
                <a:cs typeface="Arial"/>
              </a:rPr>
              <a:t>cut-point</a:t>
            </a:r>
            <a:endParaRPr sz="2400">
              <a:latin typeface="Arial"/>
              <a:cs typeface="Arial"/>
            </a:endParaRPr>
          </a:p>
          <a:p>
            <a:pPr marR="92075">
              <a:lnSpc>
                <a:spcPct val="100000"/>
              </a:lnSpc>
              <a:spcBef>
                <a:spcPts val="5"/>
              </a:spcBef>
            </a:pPr>
            <a:r>
              <a:rPr sz="2400" spc="30" dirty="0">
                <a:solidFill>
                  <a:srgbClr val="969696"/>
                </a:solidFill>
                <a:latin typeface="Arial"/>
                <a:cs typeface="Arial"/>
              </a:rPr>
              <a:t>will </a:t>
            </a:r>
            <a:r>
              <a:rPr sz="2400" spc="-45" dirty="0">
                <a:solidFill>
                  <a:srgbClr val="969696"/>
                </a:solidFill>
                <a:latin typeface="Arial"/>
                <a:cs typeface="Arial"/>
              </a:rPr>
              <a:t>result </a:t>
            </a:r>
            <a:r>
              <a:rPr sz="2400" spc="10" dirty="0">
                <a:solidFill>
                  <a:srgbClr val="969696"/>
                </a:solidFill>
                <a:latin typeface="Arial"/>
                <a:cs typeface="Arial"/>
              </a:rPr>
              <a:t>in 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identifying </a:t>
            </a:r>
            <a:r>
              <a:rPr sz="2400" spc="-105" dirty="0">
                <a:solidFill>
                  <a:srgbClr val="969696"/>
                </a:solidFill>
                <a:latin typeface="Arial"/>
                <a:cs typeface="Arial"/>
              </a:rPr>
              <a:t>31  </a:t>
            </a:r>
            <a:r>
              <a:rPr sz="2400" spc="-70" dirty="0">
                <a:solidFill>
                  <a:srgbClr val="969696"/>
                </a:solidFill>
                <a:latin typeface="Arial"/>
                <a:cs typeface="Arial"/>
              </a:rPr>
              <a:t>subjects </a:t>
            </a:r>
            <a:r>
              <a:rPr sz="2400" spc="-215" dirty="0">
                <a:solidFill>
                  <a:srgbClr val="969696"/>
                </a:solidFill>
                <a:latin typeface="Arial"/>
                <a:cs typeface="Arial"/>
              </a:rPr>
              <a:t>as</a:t>
            </a:r>
            <a:r>
              <a:rPr sz="2400" spc="-31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having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2400" spc="-65" dirty="0">
                <a:solidFill>
                  <a:srgbClr val="969696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635" cy="6777990"/>
            <a:chOff x="0" y="0"/>
            <a:chExt cx="9144635" cy="6777990"/>
          </a:xfrm>
        </p:grpSpPr>
        <p:sp>
          <p:nvSpPr>
            <p:cNvPr id="5" name="object 5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1434846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4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966972" y="7010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7894" y="1434846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4"/>
                  </a:lnTo>
                  <a:lnTo>
                    <a:pt x="3967734" y="70104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655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4" h="5266690">
                  <a:moveTo>
                    <a:pt x="70104" y="5266182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7894" y="1469897"/>
              <a:ext cx="71120" cy="5266690"/>
            </a:xfrm>
            <a:custGeom>
              <a:avLst/>
              <a:gdLst/>
              <a:ahLst/>
              <a:cxnLst/>
              <a:rect l="l" t="t" r="r" b="b"/>
              <a:pathLst>
                <a:path w="71119" h="5266690">
                  <a:moveTo>
                    <a:pt x="0" y="0"/>
                  </a:moveTo>
                  <a:lnTo>
                    <a:pt x="0" y="5266182"/>
                  </a:lnTo>
                  <a:lnTo>
                    <a:pt x="70866" y="5266182"/>
                  </a:lnTo>
                  <a:lnTo>
                    <a:pt x="7086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38655" y="6701028"/>
              <a:ext cx="3967479" cy="70485"/>
            </a:xfrm>
            <a:custGeom>
              <a:avLst/>
              <a:gdLst/>
              <a:ahLst/>
              <a:cxnLst/>
              <a:rect l="l" t="t" r="r" b="b"/>
              <a:pathLst>
                <a:path w="3967479" h="70484">
                  <a:moveTo>
                    <a:pt x="3966972" y="70103"/>
                  </a:moveTo>
                  <a:lnTo>
                    <a:pt x="3966972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3966972" y="7010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894" y="6701028"/>
              <a:ext cx="3968115" cy="70485"/>
            </a:xfrm>
            <a:custGeom>
              <a:avLst/>
              <a:gdLst/>
              <a:ahLst/>
              <a:cxnLst/>
              <a:rect l="l" t="t" r="r" b="b"/>
              <a:pathLst>
                <a:path w="3968115" h="70484">
                  <a:moveTo>
                    <a:pt x="0" y="0"/>
                  </a:moveTo>
                  <a:lnTo>
                    <a:pt x="0" y="70103"/>
                  </a:lnTo>
                  <a:lnTo>
                    <a:pt x="3967734" y="70103"/>
                  </a:lnTo>
                  <a:lnTo>
                    <a:pt x="3967734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70104" y="526618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5266182"/>
                  </a:lnTo>
                  <a:lnTo>
                    <a:pt x="70104" y="52661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5523" y="1469897"/>
              <a:ext cx="70485" cy="5266690"/>
            </a:xfrm>
            <a:custGeom>
              <a:avLst/>
              <a:gdLst/>
              <a:ahLst/>
              <a:cxnLst/>
              <a:rect l="l" t="t" r="r" b="b"/>
              <a:pathLst>
                <a:path w="70485" h="5266690">
                  <a:moveTo>
                    <a:pt x="0" y="5266182"/>
                  </a:moveTo>
                  <a:lnTo>
                    <a:pt x="0" y="0"/>
                  </a:lnTo>
                  <a:lnTo>
                    <a:pt x="70103" y="0"/>
                  </a:lnTo>
                  <a:lnTo>
                    <a:pt x="70104" y="5266182"/>
                  </a:lnTo>
                  <a:lnTo>
                    <a:pt x="0" y="5266182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0274" y="1112519"/>
              <a:ext cx="3981450" cy="394335"/>
            </a:xfrm>
            <a:custGeom>
              <a:avLst/>
              <a:gdLst/>
              <a:ahLst/>
              <a:cxnLst/>
              <a:rect l="l" t="t" r="r" b="b"/>
              <a:pathLst>
                <a:path w="3981450" h="394334">
                  <a:moveTo>
                    <a:pt x="3981450" y="0"/>
                  </a:moveTo>
                  <a:lnTo>
                    <a:pt x="2051304" y="0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393954"/>
                  </a:lnTo>
                  <a:lnTo>
                    <a:pt x="2025396" y="393954"/>
                  </a:lnTo>
                  <a:lnTo>
                    <a:pt x="2051304" y="393954"/>
                  </a:lnTo>
                  <a:lnTo>
                    <a:pt x="3981450" y="393954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25846" y="1421130"/>
            <a:ext cx="2886710" cy="5203825"/>
          </a:xfrm>
          <a:prstGeom prst="rect">
            <a:avLst/>
          </a:prstGeom>
          <a:solidFill>
            <a:srgbClr val="718F59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marR="425450">
              <a:lnSpc>
                <a:spcPct val="100000"/>
              </a:lnSpc>
            </a:pPr>
            <a:r>
              <a:rPr sz="2400" spc="-135" dirty="0">
                <a:solidFill>
                  <a:srgbClr val="B8B8B8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B8B8B8"/>
                </a:solidFill>
                <a:latin typeface="Arial"/>
                <a:cs typeface="Arial"/>
              </a:rPr>
              <a:t>screening </a:t>
            </a:r>
            <a:r>
              <a:rPr sz="2400" spc="-35" dirty="0">
                <a:solidFill>
                  <a:srgbClr val="B8B8B8"/>
                </a:solidFill>
                <a:latin typeface="Arial"/>
                <a:cs typeface="Arial"/>
              </a:rPr>
              <a:t>test  </a:t>
            </a:r>
            <a:r>
              <a:rPr sz="2400" spc="-50" dirty="0">
                <a:solidFill>
                  <a:srgbClr val="B8B8B8"/>
                </a:solidFill>
                <a:latin typeface="Arial"/>
                <a:cs typeface="Arial"/>
              </a:rPr>
              <a:t>using </a:t>
            </a:r>
            <a:r>
              <a:rPr sz="2400" spc="-180" dirty="0">
                <a:solidFill>
                  <a:srgbClr val="B8B8B8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B8B8B8"/>
                </a:solidFill>
                <a:latin typeface="Arial"/>
                <a:cs typeface="Arial"/>
              </a:rPr>
              <a:t>high </a:t>
            </a:r>
            <a:r>
              <a:rPr sz="2400" spc="-20" dirty="0">
                <a:solidFill>
                  <a:srgbClr val="B8B8B8"/>
                </a:solidFill>
                <a:latin typeface="Arial"/>
                <a:cs typeface="Arial"/>
              </a:rPr>
              <a:t>cut-  </a:t>
            </a:r>
            <a:r>
              <a:rPr sz="2400" spc="30" dirty="0">
                <a:solidFill>
                  <a:srgbClr val="B8B8B8"/>
                </a:solidFill>
                <a:latin typeface="Arial"/>
                <a:cs typeface="Arial"/>
              </a:rPr>
              <a:t>point</a:t>
            </a:r>
            <a:r>
              <a:rPr sz="2400" spc="-175" dirty="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B8B8B8"/>
                </a:solidFill>
                <a:latin typeface="Arial"/>
                <a:cs typeface="Arial"/>
              </a:rPr>
              <a:t>will</a:t>
            </a:r>
            <a:r>
              <a:rPr sz="2400" spc="-170" dirty="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B8B8B8"/>
                </a:solidFill>
                <a:latin typeface="Arial"/>
                <a:cs typeface="Arial"/>
              </a:rPr>
              <a:t>treat</a:t>
            </a:r>
            <a:r>
              <a:rPr sz="2400" spc="-170" dirty="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8B8B8"/>
                </a:solidFill>
                <a:latin typeface="Arial"/>
                <a:cs typeface="Arial"/>
              </a:rPr>
              <a:t>the  </a:t>
            </a:r>
            <a:r>
              <a:rPr sz="2400" spc="35" dirty="0">
                <a:solidFill>
                  <a:srgbClr val="B8B8B8"/>
                </a:solidFill>
                <a:latin typeface="Arial"/>
                <a:cs typeface="Arial"/>
              </a:rPr>
              <a:t>bottom </a:t>
            </a:r>
            <a:r>
              <a:rPr sz="2400" spc="-30" dirty="0">
                <a:solidFill>
                  <a:srgbClr val="B8B8B8"/>
                </a:solidFill>
                <a:latin typeface="Arial"/>
                <a:cs typeface="Arial"/>
              </a:rPr>
              <a:t>box </a:t>
            </a:r>
            <a:r>
              <a:rPr sz="2400" spc="-220" dirty="0">
                <a:solidFill>
                  <a:srgbClr val="B8B8B8"/>
                </a:solidFill>
                <a:latin typeface="Arial"/>
                <a:cs typeface="Arial"/>
              </a:rPr>
              <a:t>as  </a:t>
            </a:r>
            <a:r>
              <a:rPr sz="2400" spc="-30" dirty="0">
                <a:solidFill>
                  <a:srgbClr val="B8B8B8"/>
                </a:solidFill>
                <a:latin typeface="Arial"/>
                <a:cs typeface="Arial"/>
              </a:rPr>
              <a:t>normal </a:t>
            </a:r>
            <a:r>
              <a:rPr sz="2400" spc="-55" dirty="0">
                <a:solidFill>
                  <a:srgbClr val="B8B8B8"/>
                </a:solidFill>
                <a:latin typeface="Arial"/>
                <a:cs typeface="Arial"/>
              </a:rPr>
              <a:t>and </a:t>
            </a:r>
            <a:r>
              <a:rPr sz="2400" spc="30" dirty="0">
                <a:solidFill>
                  <a:srgbClr val="B8B8B8"/>
                </a:solidFill>
                <a:latin typeface="Arial"/>
                <a:cs typeface="Arial"/>
              </a:rPr>
              <a:t>will  </a:t>
            </a:r>
            <a:r>
              <a:rPr sz="2400" dirty="0">
                <a:solidFill>
                  <a:srgbClr val="B8B8B8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B8B8B8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B8B8B8"/>
                </a:solidFill>
                <a:latin typeface="Arial"/>
                <a:cs typeface="Arial"/>
              </a:rPr>
              <a:t>7  </a:t>
            </a:r>
            <a:r>
              <a:rPr sz="2400" spc="-75" dirty="0">
                <a:solidFill>
                  <a:srgbClr val="B8B8B8"/>
                </a:solidFill>
                <a:latin typeface="Arial"/>
                <a:cs typeface="Arial"/>
              </a:rPr>
              <a:t>subjects above</a:t>
            </a:r>
            <a:r>
              <a:rPr sz="2400" spc="-305" dirty="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B8B8B8"/>
                </a:solidFill>
                <a:latin typeface="Arial"/>
                <a:cs typeface="Arial"/>
              </a:rPr>
              <a:t>the  </a:t>
            </a:r>
            <a:r>
              <a:rPr sz="2400" spc="-20" dirty="0">
                <a:solidFill>
                  <a:srgbClr val="B8B8B8"/>
                </a:solidFill>
                <a:latin typeface="Arial"/>
                <a:cs typeface="Arial"/>
              </a:rPr>
              <a:t>line </a:t>
            </a:r>
            <a:r>
              <a:rPr sz="2400" spc="-215" dirty="0">
                <a:solidFill>
                  <a:srgbClr val="B8B8B8"/>
                </a:solidFill>
                <a:latin typeface="Arial"/>
                <a:cs typeface="Arial"/>
              </a:rPr>
              <a:t>as </a:t>
            </a:r>
            <a:r>
              <a:rPr sz="2400" spc="-35" dirty="0">
                <a:solidFill>
                  <a:srgbClr val="B8B8B8"/>
                </a:solidFill>
                <a:latin typeface="Arial"/>
                <a:cs typeface="Arial"/>
              </a:rPr>
              <a:t>having  </a:t>
            </a:r>
            <a:r>
              <a:rPr sz="2400" spc="-80" dirty="0">
                <a:solidFill>
                  <a:srgbClr val="B8B8B8"/>
                </a:solidFill>
                <a:latin typeface="Arial"/>
                <a:cs typeface="Arial"/>
              </a:rPr>
              <a:t>diabetes;</a:t>
            </a:r>
            <a:endParaRPr sz="2400">
              <a:latin typeface="Arial"/>
              <a:cs typeface="Arial"/>
            </a:endParaRPr>
          </a:p>
          <a:p>
            <a:pPr marL="66675">
              <a:lnSpc>
                <a:spcPts val="2825"/>
              </a:lnSpc>
            </a:pPr>
            <a:r>
              <a:rPr sz="2400" spc="-65" dirty="0">
                <a:solidFill>
                  <a:srgbClr val="F9F9F9"/>
                </a:solidFill>
                <a:latin typeface="Arial"/>
                <a:cs typeface="Arial"/>
              </a:rPr>
              <a:t>But </a:t>
            </a:r>
            <a:r>
              <a:rPr sz="2400" spc="-180" dirty="0">
                <a:solidFill>
                  <a:srgbClr val="F9F9F9"/>
                </a:solidFill>
                <a:latin typeface="Arial"/>
                <a:cs typeface="Arial"/>
              </a:rPr>
              <a:t>a </a:t>
            </a:r>
            <a:r>
              <a:rPr sz="2400" spc="15" dirty="0">
                <a:solidFill>
                  <a:srgbClr val="F9F9F9"/>
                </a:solidFill>
                <a:latin typeface="Arial"/>
                <a:cs typeface="Arial"/>
              </a:rPr>
              <a:t>low</a:t>
            </a:r>
            <a:r>
              <a:rPr sz="2400" spc="-25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9F9F9"/>
                </a:solidFill>
                <a:latin typeface="Arial"/>
                <a:cs typeface="Arial"/>
              </a:rPr>
              <a:t>cut-point</a:t>
            </a:r>
            <a:endParaRPr sz="2400">
              <a:latin typeface="Arial"/>
              <a:cs typeface="Arial"/>
            </a:endParaRPr>
          </a:p>
          <a:p>
            <a:pPr marL="66675" marR="489584">
              <a:lnSpc>
                <a:spcPct val="100000"/>
              </a:lnSpc>
            </a:pPr>
            <a:r>
              <a:rPr sz="2400" spc="30" dirty="0">
                <a:solidFill>
                  <a:srgbClr val="F9F9F9"/>
                </a:solidFill>
                <a:latin typeface="Arial"/>
                <a:cs typeface="Arial"/>
              </a:rPr>
              <a:t>will </a:t>
            </a:r>
            <a:r>
              <a:rPr sz="2400" spc="-45" dirty="0">
                <a:solidFill>
                  <a:srgbClr val="F9F9F9"/>
                </a:solidFill>
                <a:latin typeface="Arial"/>
                <a:cs typeface="Arial"/>
              </a:rPr>
              <a:t>result </a:t>
            </a:r>
            <a:r>
              <a:rPr sz="2400" spc="10" dirty="0">
                <a:solidFill>
                  <a:srgbClr val="F9F9F9"/>
                </a:solidFill>
                <a:latin typeface="Arial"/>
                <a:cs typeface="Arial"/>
              </a:rPr>
              <a:t>in  </a:t>
            </a:r>
            <a:r>
              <a:rPr sz="2400" spc="5" dirty="0">
                <a:solidFill>
                  <a:srgbClr val="F9F9F9"/>
                </a:solidFill>
                <a:latin typeface="Arial"/>
                <a:cs typeface="Arial"/>
              </a:rPr>
              <a:t>identifying </a:t>
            </a:r>
            <a:r>
              <a:rPr sz="2400" spc="-105" dirty="0">
                <a:solidFill>
                  <a:srgbClr val="F9F9F9"/>
                </a:solidFill>
                <a:latin typeface="Arial"/>
                <a:cs typeface="Arial"/>
              </a:rPr>
              <a:t>31  </a:t>
            </a:r>
            <a:r>
              <a:rPr sz="2400" spc="-70" dirty="0">
                <a:solidFill>
                  <a:srgbClr val="F9F9F9"/>
                </a:solidFill>
                <a:latin typeface="Arial"/>
                <a:cs typeface="Arial"/>
              </a:rPr>
              <a:t>subjects </a:t>
            </a:r>
            <a:r>
              <a:rPr sz="2400" spc="-215" dirty="0">
                <a:solidFill>
                  <a:srgbClr val="F9F9F9"/>
                </a:solidFill>
                <a:latin typeface="Arial"/>
                <a:cs typeface="Arial"/>
              </a:rPr>
              <a:t>as</a:t>
            </a:r>
            <a:r>
              <a:rPr sz="2400" spc="-310" dirty="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9F9F9"/>
                </a:solidFill>
                <a:latin typeface="Arial"/>
                <a:cs typeface="Arial"/>
              </a:rPr>
              <a:t>having</a:t>
            </a:r>
            <a:endParaRPr sz="2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25"/>
              </a:spcBef>
            </a:pPr>
            <a:r>
              <a:rPr sz="2400" spc="-65" dirty="0">
                <a:solidFill>
                  <a:srgbClr val="F9F9F9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02" y="3630422"/>
            <a:ext cx="761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100"/>
              </a:spcBef>
            </a:pPr>
            <a:r>
              <a:rPr sz="2200" b="1" spc="-80" dirty="0">
                <a:latin typeface="Arial"/>
                <a:cs typeface="Arial"/>
              </a:rPr>
              <a:t>Blood  </a:t>
            </a:r>
            <a:r>
              <a:rPr sz="2200" b="1" spc="-95" dirty="0">
                <a:latin typeface="Arial"/>
                <a:cs typeface="Arial"/>
              </a:rPr>
              <a:t>sugar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008" y="6111512"/>
            <a:ext cx="5429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14" dirty="0">
                <a:latin typeface="Arial"/>
                <a:cs typeface="Arial"/>
              </a:rPr>
              <a:t>Low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4341" y="1634810"/>
            <a:ext cx="6210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5" dirty="0">
                <a:latin typeface="Arial"/>
                <a:cs typeface="Arial"/>
              </a:rPr>
              <a:t>High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6683" y="1134110"/>
            <a:ext cx="3320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5930" algn="l"/>
              </a:tabLst>
            </a:pPr>
            <a:r>
              <a:rPr sz="2000" b="1" spc="-75" dirty="0">
                <a:solidFill>
                  <a:srgbClr val="F9F9F9"/>
                </a:solidFill>
                <a:latin typeface="Arial"/>
                <a:cs typeface="Arial"/>
              </a:rPr>
              <a:t>Diabetics	</a:t>
            </a:r>
            <a:r>
              <a:rPr sz="2000" b="1" spc="-65" dirty="0">
                <a:solidFill>
                  <a:srgbClr val="F9F9F9"/>
                </a:solidFill>
                <a:latin typeface="Arial"/>
                <a:cs typeface="Arial"/>
              </a:rPr>
              <a:t>Non-diabetics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1149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0" dirty="0">
                <a:latin typeface="Arial"/>
                <a:cs typeface="Arial"/>
              </a:rPr>
              <a:t>Concept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44497" y="1614424"/>
            <a:ext cx="3966210" cy="4824730"/>
            <a:chOff x="1444497" y="1614424"/>
            <a:chExt cx="3966210" cy="4824730"/>
          </a:xfrm>
        </p:grpSpPr>
        <p:sp>
          <p:nvSpPr>
            <p:cNvPr id="23" name="object 23"/>
            <p:cNvSpPr/>
            <p:nvPr/>
          </p:nvSpPr>
          <p:spPr>
            <a:xfrm>
              <a:off x="1598675" y="16543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7277" y="173050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47844" y="1716024"/>
              <a:ext cx="345440" cy="338455"/>
            </a:xfrm>
            <a:custGeom>
              <a:avLst/>
              <a:gdLst/>
              <a:ahLst/>
              <a:cxnLst/>
              <a:rect l="l" t="t" r="r" b="b"/>
              <a:pathLst>
                <a:path w="345439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8538" y="332253"/>
                  </a:lnTo>
                  <a:lnTo>
                    <a:pt x="259616" y="315129"/>
                  </a:lnTo>
                  <a:lnTo>
                    <a:pt x="294513" y="288607"/>
                  </a:lnTo>
                  <a:lnTo>
                    <a:pt x="321535" y="254338"/>
                  </a:lnTo>
                  <a:lnTo>
                    <a:pt x="338991" y="213973"/>
                  </a:lnTo>
                  <a:lnTo>
                    <a:pt x="345186" y="169164"/>
                  </a:lnTo>
                  <a:lnTo>
                    <a:pt x="338991" y="124089"/>
                  </a:lnTo>
                  <a:lnTo>
                    <a:pt x="321535" y="83650"/>
                  </a:lnTo>
                  <a:lnTo>
                    <a:pt x="294513" y="49434"/>
                  </a:lnTo>
                  <a:lnTo>
                    <a:pt x="259616" y="23029"/>
                  </a:lnTo>
                  <a:lnTo>
                    <a:pt x="218538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60725" y="1622298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1025" y="332306"/>
                  </a:lnTo>
                  <a:lnTo>
                    <a:pt x="262748" y="315298"/>
                  </a:lnTo>
                  <a:lnTo>
                    <a:pt x="298037" y="288893"/>
                  </a:lnTo>
                  <a:lnTo>
                    <a:pt x="325261" y="254677"/>
                  </a:lnTo>
                  <a:lnTo>
                    <a:pt x="342790" y="214238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23003" y="1623822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5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9353" y="26319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2797" y="3826002"/>
              <a:ext cx="347980" cy="340360"/>
            </a:xfrm>
            <a:custGeom>
              <a:avLst/>
              <a:gdLst/>
              <a:ahLst/>
              <a:cxnLst/>
              <a:rect l="l" t="t" r="r" b="b"/>
              <a:pathLst>
                <a:path w="347980" h="340360">
                  <a:moveTo>
                    <a:pt x="173736" y="0"/>
                  </a:moveTo>
                  <a:lnTo>
                    <a:pt x="127529" y="6078"/>
                  </a:lnTo>
                  <a:lnTo>
                    <a:pt x="86021" y="23226"/>
                  </a:lnTo>
                  <a:lnTo>
                    <a:pt x="50863" y="49815"/>
                  </a:lnTo>
                  <a:lnTo>
                    <a:pt x="23706" y="84215"/>
                  </a:lnTo>
                  <a:lnTo>
                    <a:pt x="6201" y="124795"/>
                  </a:lnTo>
                  <a:lnTo>
                    <a:pt x="0" y="169926"/>
                  </a:lnTo>
                  <a:lnTo>
                    <a:pt x="6201" y="215056"/>
                  </a:lnTo>
                  <a:lnTo>
                    <a:pt x="23706" y="255636"/>
                  </a:lnTo>
                  <a:lnTo>
                    <a:pt x="50863" y="290036"/>
                  </a:lnTo>
                  <a:lnTo>
                    <a:pt x="86021" y="316625"/>
                  </a:lnTo>
                  <a:lnTo>
                    <a:pt x="127529" y="333773"/>
                  </a:lnTo>
                  <a:lnTo>
                    <a:pt x="173736" y="339852"/>
                  </a:lnTo>
                  <a:lnTo>
                    <a:pt x="219942" y="333773"/>
                  </a:lnTo>
                  <a:lnTo>
                    <a:pt x="261450" y="316625"/>
                  </a:lnTo>
                  <a:lnTo>
                    <a:pt x="296608" y="290036"/>
                  </a:lnTo>
                  <a:lnTo>
                    <a:pt x="323765" y="255636"/>
                  </a:lnTo>
                  <a:lnTo>
                    <a:pt x="341270" y="215056"/>
                  </a:lnTo>
                  <a:lnTo>
                    <a:pt x="347472" y="169926"/>
                  </a:lnTo>
                  <a:lnTo>
                    <a:pt x="341270" y="124795"/>
                  </a:lnTo>
                  <a:lnTo>
                    <a:pt x="323765" y="84215"/>
                  </a:lnTo>
                  <a:lnTo>
                    <a:pt x="296608" y="49815"/>
                  </a:lnTo>
                  <a:lnTo>
                    <a:pt x="261450" y="23226"/>
                  </a:lnTo>
                  <a:lnTo>
                    <a:pt x="219942" y="607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71821" y="3135630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7088" y="6018"/>
                  </a:lnTo>
                  <a:lnTo>
                    <a:pt x="85795" y="23001"/>
                  </a:lnTo>
                  <a:lnTo>
                    <a:pt x="50768" y="49339"/>
                  </a:lnTo>
                  <a:lnTo>
                    <a:pt x="23678" y="83424"/>
                  </a:lnTo>
                  <a:lnTo>
                    <a:pt x="6198" y="123648"/>
                  </a:lnTo>
                  <a:lnTo>
                    <a:pt x="0" y="168402"/>
                  </a:lnTo>
                  <a:lnTo>
                    <a:pt x="6198" y="213476"/>
                  </a:lnTo>
                  <a:lnTo>
                    <a:pt x="23678" y="253915"/>
                  </a:lnTo>
                  <a:lnTo>
                    <a:pt x="50768" y="288131"/>
                  </a:lnTo>
                  <a:lnTo>
                    <a:pt x="85795" y="314536"/>
                  </a:lnTo>
                  <a:lnTo>
                    <a:pt x="127088" y="331544"/>
                  </a:lnTo>
                  <a:lnTo>
                    <a:pt x="172974" y="337566"/>
                  </a:lnTo>
                  <a:lnTo>
                    <a:pt x="219124" y="331544"/>
                  </a:lnTo>
                  <a:lnTo>
                    <a:pt x="260491" y="314536"/>
                  </a:lnTo>
                  <a:lnTo>
                    <a:pt x="295465" y="288131"/>
                  </a:lnTo>
                  <a:lnTo>
                    <a:pt x="322438" y="253915"/>
                  </a:lnTo>
                  <a:lnTo>
                    <a:pt x="339802" y="213476"/>
                  </a:lnTo>
                  <a:lnTo>
                    <a:pt x="345948" y="168402"/>
                  </a:lnTo>
                  <a:lnTo>
                    <a:pt x="339802" y="123648"/>
                  </a:lnTo>
                  <a:lnTo>
                    <a:pt x="322438" y="83424"/>
                  </a:lnTo>
                  <a:lnTo>
                    <a:pt x="295465" y="49339"/>
                  </a:lnTo>
                  <a:lnTo>
                    <a:pt x="260491" y="23001"/>
                  </a:lnTo>
                  <a:lnTo>
                    <a:pt x="219124" y="6018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28900" y="27462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5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0671" y="2923794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4498" y="0"/>
                  </a:moveTo>
                  <a:lnTo>
                    <a:pt x="128234" y="6078"/>
                  </a:lnTo>
                  <a:lnTo>
                    <a:pt x="86585" y="23226"/>
                  </a:lnTo>
                  <a:lnTo>
                    <a:pt x="51244" y="49815"/>
                  </a:lnTo>
                  <a:lnTo>
                    <a:pt x="23904" y="84215"/>
                  </a:lnTo>
                  <a:lnTo>
                    <a:pt x="6258" y="124795"/>
                  </a:lnTo>
                  <a:lnTo>
                    <a:pt x="0" y="169926"/>
                  </a:lnTo>
                  <a:lnTo>
                    <a:pt x="6258" y="215321"/>
                  </a:lnTo>
                  <a:lnTo>
                    <a:pt x="23904" y="255975"/>
                  </a:lnTo>
                  <a:lnTo>
                    <a:pt x="51244" y="290322"/>
                  </a:lnTo>
                  <a:lnTo>
                    <a:pt x="86585" y="316794"/>
                  </a:lnTo>
                  <a:lnTo>
                    <a:pt x="128234" y="333826"/>
                  </a:lnTo>
                  <a:lnTo>
                    <a:pt x="174498" y="339852"/>
                  </a:lnTo>
                  <a:lnTo>
                    <a:pt x="221082" y="333826"/>
                  </a:lnTo>
                  <a:lnTo>
                    <a:pt x="262946" y="316794"/>
                  </a:lnTo>
                  <a:lnTo>
                    <a:pt x="298418" y="290322"/>
                  </a:lnTo>
                  <a:lnTo>
                    <a:pt x="325825" y="255975"/>
                  </a:lnTo>
                  <a:lnTo>
                    <a:pt x="343496" y="215321"/>
                  </a:lnTo>
                  <a:lnTo>
                    <a:pt x="349758" y="169926"/>
                  </a:lnTo>
                  <a:lnTo>
                    <a:pt x="343496" y="124795"/>
                  </a:lnTo>
                  <a:lnTo>
                    <a:pt x="325825" y="84215"/>
                  </a:lnTo>
                  <a:lnTo>
                    <a:pt x="298418" y="49815"/>
                  </a:lnTo>
                  <a:lnTo>
                    <a:pt x="262946" y="23226"/>
                  </a:lnTo>
                  <a:lnTo>
                    <a:pt x="221082" y="607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57571" y="2641854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24" y="331547"/>
                  </a:lnTo>
                  <a:lnTo>
                    <a:pt x="260491" y="314564"/>
                  </a:lnTo>
                  <a:lnTo>
                    <a:pt x="295465" y="288226"/>
                  </a:lnTo>
                  <a:lnTo>
                    <a:pt x="322438" y="254141"/>
                  </a:lnTo>
                  <a:lnTo>
                    <a:pt x="339802" y="213917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5429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6823" y="6078"/>
                  </a:lnTo>
                  <a:lnTo>
                    <a:pt x="85456" y="23226"/>
                  </a:lnTo>
                  <a:lnTo>
                    <a:pt x="50482" y="49815"/>
                  </a:lnTo>
                  <a:lnTo>
                    <a:pt x="23509" y="84215"/>
                  </a:lnTo>
                  <a:lnTo>
                    <a:pt x="6145" y="124795"/>
                  </a:lnTo>
                  <a:lnTo>
                    <a:pt x="0" y="169926"/>
                  </a:lnTo>
                  <a:lnTo>
                    <a:pt x="6145" y="215056"/>
                  </a:lnTo>
                  <a:lnTo>
                    <a:pt x="23509" y="255636"/>
                  </a:lnTo>
                  <a:lnTo>
                    <a:pt x="50482" y="290036"/>
                  </a:lnTo>
                  <a:lnTo>
                    <a:pt x="85456" y="316625"/>
                  </a:lnTo>
                  <a:lnTo>
                    <a:pt x="126823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68446" y="4764024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60725" y="4303775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21"/>
                  </a:lnTo>
                  <a:lnTo>
                    <a:pt x="86247" y="23029"/>
                  </a:lnTo>
                  <a:lnTo>
                    <a:pt x="50958" y="49434"/>
                  </a:lnTo>
                  <a:lnTo>
                    <a:pt x="23734" y="83650"/>
                  </a:lnTo>
                  <a:lnTo>
                    <a:pt x="6205" y="124089"/>
                  </a:lnTo>
                  <a:lnTo>
                    <a:pt x="0" y="169164"/>
                  </a:lnTo>
                  <a:lnTo>
                    <a:pt x="6205" y="213973"/>
                  </a:lnTo>
                  <a:lnTo>
                    <a:pt x="23734" y="254338"/>
                  </a:lnTo>
                  <a:lnTo>
                    <a:pt x="50958" y="288607"/>
                  </a:lnTo>
                  <a:lnTo>
                    <a:pt x="86247" y="315129"/>
                  </a:lnTo>
                  <a:lnTo>
                    <a:pt x="127970" y="332253"/>
                  </a:lnTo>
                  <a:lnTo>
                    <a:pt x="174498" y="338328"/>
                  </a:lnTo>
                  <a:lnTo>
                    <a:pt x="221025" y="332253"/>
                  </a:lnTo>
                  <a:lnTo>
                    <a:pt x="262748" y="315129"/>
                  </a:lnTo>
                  <a:lnTo>
                    <a:pt x="298037" y="288607"/>
                  </a:lnTo>
                  <a:lnTo>
                    <a:pt x="325261" y="254338"/>
                  </a:lnTo>
                  <a:lnTo>
                    <a:pt x="342790" y="213973"/>
                  </a:lnTo>
                  <a:lnTo>
                    <a:pt x="348996" y="169164"/>
                  </a:lnTo>
                  <a:lnTo>
                    <a:pt x="342790" y="124089"/>
                  </a:lnTo>
                  <a:lnTo>
                    <a:pt x="325261" y="83650"/>
                  </a:lnTo>
                  <a:lnTo>
                    <a:pt x="298037" y="49434"/>
                  </a:lnTo>
                  <a:lnTo>
                    <a:pt x="262748" y="23029"/>
                  </a:lnTo>
                  <a:lnTo>
                    <a:pt x="221025" y="6021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46497" y="423062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6975" y="3455669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03347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89069" y="2165604"/>
              <a:ext cx="346710" cy="337820"/>
            </a:xfrm>
            <a:custGeom>
              <a:avLst/>
              <a:gdLst/>
              <a:ahLst/>
              <a:cxnLst/>
              <a:rect l="l" t="t" r="r" b="b"/>
              <a:pathLst>
                <a:path w="346710" h="337819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17"/>
                  </a:lnTo>
                  <a:lnTo>
                    <a:pt x="23678" y="254141"/>
                  </a:lnTo>
                  <a:lnTo>
                    <a:pt x="50768" y="288226"/>
                  </a:lnTo>
                  <a:lnTo>
                    <a:pt x="85795" y="314564"/>
                  </a:lnTo>
                  <a:lnTo>
                    <a:pt x="127088" y="331547"/>
                  </a:lnTo>
                  <a:lnTo>
                    <a:pt x="172974" y="337566"/>
                  </a:lnTo>
                  <a:lnTo>
                    <a:pt x="219180" y="331547"/>
                  </a:lnTo>
                  <a:lnTo>
                    <a:pt x="260688" y="314564"/>
                  </a:lnTo>
                  <a:lnTo>
                    <a:pt x="295846" y="288226"/>
                  </a:lnTo>
                  <a:lnTo>
                    <a:pt x="323003" y="254141"/>
                  </a:lnTo>
                  <a:lnTo>
                    <a:pt x="340508" y="213917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92273" y="1620774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5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3973"/>
                  </a:lnTo>
                  <a:lnTo>
                    <a:pt x="23678" y="254338"/>
                  </a:lnTo>
                  <a:lnTo>
                    <a:pt x="50768" y="288607"/>
                  </a:lnTo>
                  <a:lnTo>
                    <a:pt x="85795" y="315129"/>
                  </a:lnTo>
                  <a:lnTo>
                    <a:pt x="127088" y="332253"/>
                  </a:lnTo>
                  <a:lnTo>
                    <a:pt x="172974" y="338328"/>
                  </a:lnTo>
                  <a:lnTo>
                    <a:pt x="219124" y="332253"/>
                  </a:lnTo>
                  <a:lnTo>
                    <a:pt x="260491" y="315129"/>
                  </a:lnTo>
                  <a:lnTo>
                    <a:pt x="295465" y="288607"/>
                  </a:lnTo>
                  <a:lnTo>
                    <a:pt x="322438" y="254338"/>
                  </a:lnTo>
                  <a:lnTo>
                    <a:pt x="339802" y="213973"/>
                  </a:lnTo>
                  <a:lnTo>
                    <a:pt x="345948" y="169164"/>
                  </a:lnTo>
                  <a:lnTo>
                    <a:pt x="339802" y="124089"/>
                  </a:lnTo>
                  <a:lnTo>
                    <a:pt x="322438" y="83650"/>
                  </a:lnTo>
                  <a:lnTo>
                    <a:pt x="295465" y="49434"/>
                  </a:lnTo>
                  <a:lnTo>
                    <a:pt x="260491" y="23029"/>
                  </a:lnTo>
                  <a:lnTo>
                    <a:pt x="219124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40530" y="6094476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73"/>
                  </a:lnTo>
                  <a:lnTo>
                    <a:pt x="23509" y="254338"/>
                  </a:lnTo>
                  <a:lnTo>
                    <a:pt x="50482" y="288607"/>
                  </a:lnTo>
                  <a:lnTo>
                    <a:pt x="85456" y="315129"/>
                  </a:lnTo>
                  <a:lnTo>
                    <a:pt x="126823" y="332253"/>
                  </a:lnTo>
                  <a:lnTo>
                    <a:pt x="172974" y="338328"/>
                  </a:lnTo>
                  <a:lnTo>
                    <a:pt x="218859" y="332253"/>
                  </a:lnTo>
                  <a:lnTo>
                    <a:pt x="260152" y="315129"/>
                  </a:lnTo>
                  <a:lnTo>
                    <a:pt x="295179" y="288607"/>
                  </a:lnTo>
                  <a:lnTo>
                    <a:pt x="322269" y="254338"/>
                  </a:lnTo>
                  <a:lnTo>
                    <a:pt x="339749" y="213973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21530" y="5551170"/>
              <a:ext cx="349250" cy="338455"/>
            </a:xfrm>
            <a:custGeom>
              <a:avLst/>
              <a:gdLst/>
              <a:ahLst/>
              <a:cxnLst/>
              <a:rect l="l" t="t" r="r" b="b"/>
              <a:pathLst>
                <a:path w="349250" h="338454">
                  <a:moveTo>
                    <a:pt x="174498" y="0"/>
                  </a:moveTo>
                  <a:lnTo>
                    <a:pt x="127970" y="6074"/>
                  </a:lnTo>
                  <a:lnTo>
                    <a:pt x="86247" y="23198"/>
                  </a:lnTo>
                  <a:lnTo>
                    <a:pt x="50958" y="49720"/>
                  </a:lnTo>
                  <a:lnTo>
                    <a:pt x="23734" y="83989"/>
                  </a:lnTo>
                  <a:lnTo>
                    <a:pt x="6205" y="124354"/>
                  </a:lnTo>
                  <a:lnTo>
                    <a:pt x="0" y="169164"/>
                  </a:lnTo>
                  <a:lnTo>
                    <a:pt x="6205" y="214238"/>
                  </a:lnTo>
                  <a:lnTo>
                    <a:pt x="23734" y="254677"/>
                  </a:lnTo>
                  <a:lnTo>
                    <a:pt x="50958" y="288893"/>
                  </a:lnTo>
                  <a:lnTo>
                    <a:pt x="86247" y="315298"/>
                  </a:lnTo>
                  <a:lnTo>
                    <a:pt x="127970" y="332306"/>
                  </a:lnTo>
                  <a:lnTo>
                    <a:pt x="174498" y="338328"/>
                  </a:lnTo>
                  <a:lnTo>
                    <a:pt x="220761" y="332306"/>
                  </a:lnTo>
                  <a:lnTo>
                    <a:pt x="262410" y="315298"/>
                  </a:lnTo>
                  <a:lnTo>
                    <a:pt x="297751" y="288893"/>
                  </a:lnTo>
                  <a:lnTo>
                    <a:pt x="325091" y="254677"/>
                  </a:lnTo>
                  <a:lnTo>
                    <a:pt x="342737" y="214238"/>
                  </a:lnTo>
                  <a:lnTo>
                    <a:pt x="348996" y="169164"/>
                  </a:lnTo>
                  <a:lnTo>
                    <a:pt x="342737" y="124354"/>
                  </a:lnTo>
                  <a:lnTo>
                    <a:pt x="325091" y="83989"/>
                  </a:lnTo>
                  <a:lnTo>
                    <a:pt x="297751" y="49720"/>
                  </a:lnTo>
                  <a:lnTo>
                    <a:pt x="262410" y="23198"/>
                  </a:lnTo>
                  <a:lnTo>
                    <a:pt x="220761" y="6074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35429" y="5357621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6823" y="6074"/>
                  </a:lnTo>
                  <a:lnTo>
                    <a:pt x="85456" y="23198"/>
                  </a:lnTo>
                  <a:lnTo>
                    <a:pt x="50482" y="49720"/>
                  </a:lnTo>
                  <a:lnTo>
                    <a:pt x="23509" y="83989"/>
                  </a:lnTo>
                  <a:lnTo>
                    <a:pt x="6145" y="124354"/>
                  </a:lnTo>
                  <a:lnTo>
                    <a:pt x="0" y="169164"/>
                  </a:lnTo>
                  <a:lnTo>
                    <a:pt x="6145" y="214238"/>
                  </a:lnTo>
                  <a:lnTo>
                    <a:pt x="23509" y="254677"/>
                  </a:lnTo>
                  <a:lnTo>
                    <a:pt x="50482" y="288893"/>
                  </a:lnTo>
                  <a:lnTo>
                    <a:pt x="85456" y="315298"/>
                  </a:lnTo>
                  <a:lnTo>
                    <a:pt x="126823" y="332306"/>
                  </a:lnTo>
                  <a:lnTo>
                    <a:pt x="172974" y="338328"/>
                  </a:lnTo>
                  <a:lnTo>
                    <a:pt x="218859" y="332306"/>
                  </a:lnTo>
                  <a:lnTo>
                    <a:pt x="260152" y="315298"/>
                  </a:lnTo>
                  <a:lnTo>
                    <a:pt x="295179" y="288893"/>
                  </a:lnTo>
                  <a:lnTo>
                    <a:pt x="322269" y="254677"/>
                  </a:lnTo>
                  <a:lnTo>
                    <a:pt x="339749" y="214238"/>
                  </a:lnTo>
                  <a:lnTo>
                    <a:pt x="345948" y="169164"/>
                  </a:lnTo>
                  <a:lnTo>
                    <a:pt x="339749" y="124354"/>
                  </a:lnTo>
                  <a:lnTo>
                    <a:pt x="322269" y="83989"/>
                  </a:lnTo>
                  <a:lnTo>
                    <a:pt x="295179" y="49720"/>
                  </a:lnTo>
                  <a:lnTo>
                    <a:pt x="260152" y="23198"/>
                  </a:lnTo>
                  <a:lnTo>
                    <a:pt x="218859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04999" y="5459730"/>
              <a:ext cx="347980" cy="337820"/>
            </a:xfrm>
            <a:custGeom>
              <a:avLst/>
              <a:gdLst/>
              <a:ahLst/>
              <a:cxnLst/>
              <a:rect l="l" t="t" r="r" b="b"/>
              <a:pathLst>
                <a:path w="347980" h="337820">
                  <a:moveTo>
                    <a:pt x="173736" y="0"/>
                  </a:moveTo>
                  <a:lnTo>
                    <a:pt x="127529" y="6018"/>
                  </a:lnTo>
                  <a:lnTo>
                    <a:pt x="86021" y="23001"/>
                  </a:lnTo>
                  <a:lnTo>
                    <a:pt x="50863" y="49339"/>
                  </a:lnTo>
                  <a:lnTo>
                    <a:pt x="23706" y="83424"/>
                  </a:lnTo>
                  <a:lnTo>
                    <a:pt x="6201" y="123648"/>
                  </a:lnTo>
                  <a:lnTo>
                    <a:pt x="0" y="168402"/>
                  </a:lnTo>
                  <a:lnTo>
                    <a:pt x="6201" y="213476"/>
                  </a:lnTo>
                  <a:lnTo>
                    <a:pt x="23706" y="253915"/>
                  </a:lnTo>
                  <a:lnTo>
                    <a:pt x="50863" y="288131"/>
                  </a:lnTo>
                  <a:lnTo>
                    <a:pt x="86021" y="314536"/>
                  </a:lnTo>
                  <a:lnTo>
                    <a:pt x="127529" y="331544"/>
                  </a:lnTo>
                  <a:lnTo>
                    <a:pt x="173736" y="337566"/>
                  </a:lnTo>
                  <a:lnTo>
                    <a:pt x="219942" y="331544"/>
                  </a:lnTo>
                  <a:lnTo>
                    <a:pt x="261450" y="314536"/>
                  </a:lnTo>
                  <a:lnTo>
                    <a:pt x="296608" y="288131"/>
                  </a:lnTo>
                  <a:lnTo>
                    <a:pt x="323765" y="253915"/>
                  </a:lnTo>
                  <a:lnTo>
                    <a:pt x="341270" y="213476"/>
                  </a:lnTo>
                  <a:lnTo>
                    <a:pt x="347472" y="168402"/>
                  </a:lnTo>
                  <a:lnTo>
                    <a:pt x="341270" y="123648"/>
                  </a:lnTo>
                  <a:lnTo>
                    <a:pt x="323765" y="83424"/>
                  </a:lnTo>
                  <a:lnTo>
                    <a:pt x="296608" y="49339"/>
                  </a:lnTo>
                  <a:lnTo>
                    <a:pt x="261450" y="23001"/>
                  </a:lnTo>
                  <a:lnTo>
                    <a:pt x="219942" y="6018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00199" y="6060947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8859" y="333773"/>
                  </a:lnTo>
                  <a:lnTo>
                    <a:pt x="260152" y="316625"/>
                  </a:lnTo>
                  <a:lnTo>
                    <a:pt x="295179" y="290036"/>
                  </a:lnTo>
                  <a:lnTo>
                    <a:pt x="322269" y="255636"/>
                  </a:lnTo>
                  <a:lnTo>
                    <a:pt x="339749" y="215056"/>
                  </a:lnTo>
                  <a:lnTo>
                    <a:pt x="345948" y="169926"/>
                  </a:lnTo>
                  <a:lnTo>
                    <a:pt x="339749" y="124795"/>
                  </a:lnTo>
                  <a:lnTo>
                    <a:pt x="322269" y="84215"/>
                  </a:lnTo>
                  <a:lnTo>
                    <a:pt x="295179" y="49815"/>
                  </a:lnTo>
                  <a:lnTo>
                    <a:pt x="260152" y="23226"/>
                  </a:lnTo>
                  <a:lnTo>
                    <a:pt x="218859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36669" y="605942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647" y="6021"/>
                  </a:lnTo>
                  <a:lnTo>
                    <a:pt x="85569" y="23029"/>
                  </a:lnTo>
                  <a:lnTo>
                    <a:pt x="50673" y="49434"/>
                  </a:lnTo>
                  <a:lnTo>
                    <a:pt x="23650" y="83650"/>
                  </a:lnTo>
                  <a:lnTo>
                    <a:pt x="6194" y="124089"/>
                  </a:lnTo>
                  <a:lnTo>
                    <a:pt x="0" y="169164"/>
                  </a:lnTo>
                  <a:lnTo>
                    <a:pt x="6194" y="213973"/>
                  </a:lnTo>
                  <a:lnTo>
                    <a:pt x="23650" y="254338"/>
                  </a:lnTo>
                  <a:lnTo>
                    <a:pt x="50673" y="288607"/>
                  </a:lnTo>
                  <a:lnTo>
                    <a:pt x="85569" y="315129"/>
                  </a:lnTo>
                  <a:lnTo>
                    <a:pt x="126647" y="332253"/>
                  </a:lnTo>
                  <a:lnTo>
                    <a:pt x="172212" y="338328"/>
                  </a:lnTo>
                  <a:lnTo>
                    <a:pt x="218041" y="332253"/>
                  </a:lnTo>
                  <a:lnTo>
                    <a:pt x="259192" y="315129"/>
                  </a:lnTo>
                  <a:lnTo>
                    <a:pt x="294036" y="288607"/>
                  </a:lnTo>
                  <a:lnTo>
                    <a:pt x="320943" y="254338"/>
                  </a:lnTo>
                  <a:lnTo>
                    <a:pt x="338282" y="213973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57599" y="5533644"/>
              <a:ext cx="344805" cy="338455"/>
            </a:xfrm>
            <a:custGeom>
              <a:avLst/>
              <a:gdLst/>
              <a:ahLst/>
              <a:cxnLst/>
              <a:rect l="l" t="t" r="r" b="b"/>
              <a:pathLst>
                <a:path w="344804" h="338454">
                  <a:moveTo>
                    <a:pt x="172212" y="0"/>
                  </a:moveTo>
                  <a:lnTo>
                    <a:pt x="126382" y="6074"/>
                  </a:lnTo>
                  <a:lnTo>
                    <a:pt x="85231" y="23198"/>
                  </a:lnTo>
                  <a:lnTo>
                    <a:pt x="50387" y="49720"/>
                  </a:lnTo>
                  <a:lnTo>
                    <a:pt x="23480" y="83989"/>
                  </a:lnTo>
                  <a:lnTo>
                    <a:pt x="6141" y="124354"/>
                  </a:lnTo>
                  <a:lnTo>
                    <a:pt x="0" y="169164"/>
                  </a:lnTo>
                  <a:lnTo>
                    <a:pt x="6141" y="214238"/>
                  </a:lnTo>
                  <a:lnTo>
                    <a:pt x="23480" y="254677"/>
                  </a:lnTo>
                  <a:lnTo>
                    <a:pt x="50387" y="288893"/>
                  </a:lnTo>
                  <a:lnTo>
                    <a:pt x="85231" y="315298"/>
                  </a:lnTo>
                  <a:lnTo>
                    <a:pt x="126382" y="332306"/>
                  </a:lnTo>
                  <a:lnTo>
                    <a:pt x="172212" y="338328"/>
                  </a:lnTo>
                  <a:lnTo>
                    <a:pt x="218041" y="332306"/>
                  </a:lnTo>
                  <a:lnTo>
                    <a:pt x="259192" y="315298"/>
                  </a:lnTo>
                  <a:lnTo>
                    <a:pt x="294036" y="288893"/>
                  </a:lnTo>
                  <a:lnTo>
                    <a:pt x="320943" y="254677"/>
                  </a:lnTo>
                  <a:lnTo>
                    <a:pt x="338282" y="214238"/>
                  </a:lnTo>
                  <a:lnTo>
                    <a:pt x="344424" y="169164"/>
                  </a:lnTo>
                  <a:lnTo>
                    <a:pt x="338282" y="124354"/>
                  </a:lnTo>
                  <a:lnTo>
                    <a:pt x="320943" y="83989"/>
                  </a:lnTo>
                  <a:lnTo>
                    <a:pt x="294036" y="49720"/>
                  </a:lnTo>
                  <a:lnTo>
                    <a:pt x="259192" y="23198"/>
                  </a:lnTo>
                  <a:lnTo>
                    <a:pt x="218041" y="6074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5975" y="5298947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88230" y="5935980"/>
              <a:ext cx="349250" cy="337820"/>
            </a:xfrm>
            <a:custGeom>
              <a:avLst/>
              <a:gdLst/>
              <a:ahLst/>
              <a:cxnLst/>
              <a:rect l="l" t="t" r="r" b="b"/>
              <a:pathLst>
                <a:path w="349250" h="337820">
                  <a:moveTo>
                    <a:pt x="174498" y="0"/>
                  </a:moveTo>
                  <a:lnTo>
                    <a:pt x="127970" y="6018"/>
                  </a:lnTo>
                  <a:lnTo>
                    <a:pt x="86247" y="23001"/>
                  </a:lnTo>
                  <a:lnTo>
                    <a:pt x="50958" y="49339"/>
                  </a:lnTo>
                  <a:lnTo>
                    <a:pt x="23734" y="83424"/>
                  </a:lnTo>
                  <a:lnTo>
                    <a:pt x="6205" y="123648"/>
                  </a:lnTo>
                  <a:lnTo>
                    <a:pt x="0" y="168402"/>
                  </a:lnTo>
                  <a:lnTo>
                    <a:pt x="6205" y="213476"/>
                  </a:lnTo>
                  <a:lnTo>
                    <a:pt x="23734" y="253915"/>
                  </a:lnTo>
                  <a:lnTo>
                    <a:pt x="50958" y="288131"/>
                  </a:lnTo>
                  <a:lnTo>
                    <a:pt x="86247" y="314536"/>
                  </a:lnTo>
                  <a:lnTo>
                    <a:pt x="127970" y="331544"/>
                  </a:lnTo>
                  <a:lnTo>
                    <a:pt x="174498" y="337566"/>
                  </a:lnTo>
                  <a:lnTo>
                    <a:pt x="220761" y="331544"/>
                  </a:lnTo>
                  <a:lnTo>
                    <a:pt x="262410" y="314536"/>
                  </a:lnTo>
                  <a:lnTo>
                    <a:pt x="297751" y="288131"/>
                  </a:lnTo>
                  <a:lnTo>
                    <a:pt x="325091" y="253915"/>
                  </a:lnTo>
                  <a:lnTo>
                    <a:pt x="342737" y="213476"/>
                  </a:lnTo>
                  <a:lnTo>
                    <a:pt x="348996" y="168402"/>
                  </a:lnTo>
                  <a:lnTo>
                    <a:pt x="342737" y="123648"/>
                  </a:lnTo>
                  <a:lnTo>
                    <a:pt x="325091" y="83424"/>
                  </a:lnTo>
                  <a:lnTo>
                    <a:pt x="297751" y="49339"/>
                  </a:lnTo>
                  <a:lnTo>
                    <a:pt x="262410" y="23001"/>
                  </a:lnTo>
                  <a:lnTo>
                    <a:pt x="220761" y="6018"/>
                  </a:lnTo>
                  <a:lnTo>
                    <a:pt x="17449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79319" y="4784597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2974" y="0"/>
                  </a:moveTo>
                  <a:lnTo>
                    <a:pt x="127088" y="6021"/>
                  </a:lnTo>
                  <a:lnTo>
                    <a:pt x="85795" y="23029"/>
                  </a:lnTo>
                  <a:lnTo>
                    <a:pt x="50768" y="49434"/>
                  </a:lnTo>
                  <a:lnTo>
                    <a:pt x="23678" y="83650"/>
                  </a:lnTo>
                  <a:lnTo>
                    <a:pt x="6198" y="124089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80" y="332306"/>
                  </a:lnTo>
                  <a:lnTo>
                    <a:pt x="260688" y="315298"/>
                  </a:lnTo>
                  <a:lnTo>
                    <a:pt x="295846" y="288893"/>
                  </a:lnTo>
                  <a:lnTo>
                    <a:pt x="323003" y="254677"/>
                  </a:lnTo>
                  <a:lnTo>
                    <a:pt x="340508" y="214238"/>
                  </a:lnTo>
                  <a:lnTo>
                    <a:pt x="346710" y="169164"/>
                  </a:lnTo>
                  <a:lnTo>
                    <a:pt x="340508" y="124089"/>
                  </a:lnTo>
                  <a:lnTo>
                    <a:pt x="323003" y="83650"/>
                  </a:lnTo>
                  <a:lnTo>
                    <a:pt x="295846" y="49434"/>
                  </a:lnTo>
                  <a:lnTo>
                    <a:pt x="260688" y="23029"/>
                  </a:lnTo>
                  <a:lnTo>
                    <a:pt x="219180" y="6021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24044" y="4743450"/>
              <a:ext cx="346710" cy="338455"/>
            </a:xfrm>
            <a:custGeom>
              <a:avLst/>
              <a:gdLst/>
              <a:ahLst/>
              <a:cxnLst/>
              <a:rect l="l" t="t" r="r" b="b"/>
              <a:pathLst>
                <a:path w="34671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621" y="332253"/>
                  </a:lnTo>
                  <a:lnTo>
                    <a:pt x="260914" y="315129"/>
                  </a:lnTo>
                  <a:lnTo>
                    <a:pt x="295941" y="288607"/>
                  </a:lnTo>
                  <a:lnTo>
                    <a:pt x="323031" y="254338"/>
                  </a:lnTo>
                  <a:lnTo>
                    <a:pt x="340511" y="213973"/>
                  </a:lnTo>
                  <a:lnTo>
                    <a:pt x="346710" y="169164"/>
                  </a:lnTo>
                  <a:lnTo>
                    <a:pt x="340511" y="124089"/>
                  </a:lnTo>
                  <a:lnTo>
                    <a:pt x="323031" y="83650"/>
                  </a:lnTo>
                  <a:lnTo>
                    <a:pt x="295941" y="49434"/>
                  </a:lnTo>
                  <a:lnTo>
                    <a:pt x="260914" y="23029"/>
                  </a:lnTo>
                  <a:lnTo>
                    <a:pt x="219621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83202" y="4567428"/>
              <a:ext cx="346075" cy="337820"/>
            </a:xfrm>
            <a:custGeom>
              <a:avLst/>
              <a:gdLst/>
              <a:ahLst/>
              <a:cxnLst/>
              <a:rect l="l" t="t" r="r" b="b"/>
              <a:pathLst>
                <a:path w="346075" h="337820">
                  <a:moveTo>
                    <a:pt x="172974" y="0"/>
                  </a:moveTo>
                  <a:lnTo>
                    <a:pt x="126823" y="6021"/>
                  </a:lnTo>
                  <a:lnTo>
                    <a:pt x="85456" y="23029"/>
                  </a:lnTo>
                  <a:lnTo>
                    <a:pt x="50482" y="49434"/>
                  </a:lnTo>
                  <a:lnTo>
                    <a:pt x="23509" y="83650"/>
                  </a:lnTo>
                  <a:lnTo>
                    <a:pt x="6145" y="124089"/>
                  </a:lnTo>
                  <a:lnTo>
                    <a:pt x="0" y="169164"/>
                  </a:lnTo>
                  <a:lnTo>
                    <a:pt x="6145" y="213917"/>
                  </a:lnTo>
                  <a:lnTo>
                    <a:pt x="23509" y="254141"/>
                  </a:lnTo>
                  <a:lnTo>
                    <a:pt x="50482" y="288226"/>
                  </a:lnTo>
                  <a:lnTo>
                    <a:pt x="85456" y="314564"/>
                  </a:lnTo>
                  <a:lnTo>
                    <a:pt x="126823" y="331547"/>
                  </a:lnTo>
                  <a:lnTo>
                    <a:pt x="172974" y="337566"/>
                  </a:lnTo>
                  <a:lnTo>
                    <a:pt x="218859" y="331547"/>
                  </a:lnTo>
                  <a:lnTo>
                    <a:pt x="260152" y="314564"/>
                  </a:lnTo>
                  <a:lnTo>
                    <a:pt x="295179" y="288226"/>
                  </a:lnTo>
                  <a:lnTo>
                    <a:pt x="322269" y="254141"/>
                  </a:lnTo>
                  <a:lnTo>
                    <a:pt x="339749" y="213917"/>
                  </a:lnTo>
                  <a:lnTo>
                    <a:pt x="345948" y="169164"/>
                  </a:lnTo>
                  <a:lnTo>
                    <a:pt x="339749" y="124089"/>
                  </a:lnTo>
                  <a:lnTo>
                    <a:pt x="322269" y="83650"/>
                  </a:lnTo>
                  <a:lnTo>
                    <a:pt x="295179" y="49434"/>
                  </a:lnTo>
                  <a:lnTo>
                    <a:pt x="260152" y="23029"/>
                  </a:lnTo>
                  <a:lnTo>
                    <a:pt x="218859" y="6021"/>
                  </a:lnTo>
                  <a:lnTo>
                    <a:pt x="172974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69719" y="4338828"/>
              <a:ext cx="348615" cy="337820"/>
            </a:xfrm>
            <a:custGeom>
              <a:avLst/>
              <a:gdLst/>
              <a:ahLst/>
              <a:cxnLst/>
              <a:rect l="l" t="t" r="r" b="b"/>
              <a:pathLst>
                <a:path w="348614" h="337820">
                  <a:moveTo>
                    <a:pt x="174497" y="0"/>
                  </a:moveTo>
                  <a:lnTo>
                    <a:pt x="128234" y="6021"/>
                  </a:lnTo>
                  <a:lnTo>
                    <a:pt x="86585" y="23029"/>
                  </a:lnTo>
                  <a:lnTo>
                    <a:pt x="51244" y="49434"/>
                  </a:lnTo>
                  <a:lnTo>
                    <a:pt x="23904" y="83650"/>
                  </a:lnTo>
                  <a:lnTo>
                    <a:pt x="6258" y="124089"/>
                  </a:lnTo>
                  <a:lnTo>
                    <a:pt x="0" y="169164"/>
                  </a:lnTo>
                  <a:lnTo>
                    <a:pt x="6258" y="213917"/>
                  </a:lnTo>
                  <a:lnTo>
                    <a:pt x="23904" y="254141"/>
                  </a:lnTo>
                  <a:lnTo>
                    <a:pt x="51244" y="288226"/>
                  </a:lnTo>
                  <a:lnTo>
                    <a:pt x="86585" y="314564"/>
                  </a:lnTo>
                  <a:lnTo>
                    <a:pt x="128234" y="331547"/>
                  </a:lnTo>
                  <a:lnTo>
                    <a:pt x="174497" y="337566"/>
                  </a:lnTo>
                  <a:lnTo>
                    <a:pt x="220704" y="331547"/>
                  </a:lnTo>
                  <a:lnTo>
                    <a:pt x="262212" y="314564"/>
                  </a:lnTo>
                  <a:lnTo>
                    <a:pt x="297370" y="288226"/>
                  </a:lnTo>
                  <a:lnTo>
                    <a:pt x="324527" y="254141"/>
                  </a:lnTo>
                  <a:lnTo>
                    <a:pt x="342032" y="213917"/>
                  </a:lnTo>
                  <a:lnTo>
                    <a:pt x="348233" y="169164"/>
                  </a:lnTo>
                  <a:lnTo>
                    <a:pt x="342032" y="124089"/>
                  </a:lnTo>
                  <a:lnTo>
                    <a:pt x="324527" y="83650"/>
                  </a:lnTo>
                  <a:lnTo>
                    <a:pt x="297370" y="49434"/>
                  </a:lnTo>
                  <a:lnTo>
                    <a:pt x="262212" y="23029"/>
                  </a:lnTo>
                  <a:lnTo>
                    <a:pt x="220704" y="6021"/>
                  </a:lnTo>
                  <a:lnTo>
                    <a:pt x="17449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41625" y="3846575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80" h="338454">
                  <a:moveTo>
                    <a:pt x="173736" y="0"/>
                  </a:moveTo>
                  <a:lnTo>
                    <a:pt x="127529" y="6021"/>
                  </a:lnTo>
                  <a:lnTo>
                    <a:pt x="86021" y="23029"/>
                  </a:lnTo>
                  <a:lnTo>
                    <a:pt x="50863" y="49434"/>
                  </a:lnTo>
                  <a:lnTo>
                    <a:pt x="23706" y="83650"/>
                  </a:lnTo>
                  <a:lnTo>
                    <a:pt x="6201" y="124089"/>
                  </a:lnTo>
                  <a:lnTo>
                    <a:pt x="0" y="169164"/>
                  </a:lnTo>
                  <a:lnTo>
                    <a:pt x="6201" y="213973"/>
                  </a:lnTo>
                  <a:lnTo>
                    <a:pt x="23706" y="254338"/>
                  </a:lnTo>
                  <a:lnTo>
                    <a:pt x="50863" y="288607"/>
                  </a:lnTo>
                  <a:lnTo>
                    <a:pt x="86021" y="315129"/>
                  </a:lnTo>
                  <a:lnTo>
                    <a:pt x="127529" y="332253"/>
                  </a:lnTo>
                  <a:lnTo>
                    <a:pt x="173736" y="338328"/>
                  </a:lnTo>
                  <a:lnTo>
                    <a:pt x="219942" y="332253"/>
                  </a:lnTo>
                  <a:lnTo>
                    <a:pt x="261450" y="315129"/>
                  </a:lnTo>
                  <a:lnTo>
                    <a:pt x="296608" y="288607"/>
                  </a:lnTo>
                  <a:lnTo>
                    <a:pt x="323765" y="254338"/>
                  </a:lnTo>
                  <a:lnTo>
                    <a:pt x="341270" y="213973"/>
                  </a:lnTo>
                  <a:lnTo>
                    <a:pt x="347472" y="169164"/>
                  </a:lnTo>
                  <a:lnTo>
                    <a:pt x="341270" y="124089"/>
                  </a:lnTo>
                  <a:lnTo>
                    <a:pt x="323765" y="83650"/>
                  </a:lnTo>
                  <a:lnTo>
                    <a:pt x="296608" y="49434"/>
                  </a:lnTo>
                  <a:lnTo>
                    <a:pt x="261450" y="23029"/>
                  </a:lnTo>
                  <a:lnTo>
                    <a:pt x="219942" y="6021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68446" y="4129278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4" h="337820">
                  <a:moveTo>
                    <a:pt x="172212" y="0"/>
                  </a:moveTo>
                  <a:lnTo>
                    <a:pt x="126382" y="6021"/>
                  </a:lnTo>
                  <a:lnTo>
                    <a:pt x="85231" y="23029"/>
                  </a:lnTo>
                  <a:lnTo>
                    <a:pt x="50387" y="49434"/>
                  </a:lnTo>
                  <a:lnTo>
                    <a:pt x="23480" y="83650"/>
                  </a:lnTo>
                  <a:lnTo>
                    <a:pt x="6141" y="124089"/>
                  </a:lnTo>
                  <a:lnTo>
                    <a:pt x="0" y="169164"/>
                  </a:lnTo>
                  <a:lnTo>
                    <a:pt x="6141" y="213917"/>
                  </a:lnTo>
                  <a:lnTo>
                    <a:pt x="23480" y="254141"/>
                  </a:lnTo>
                  <a:lnTo>
                    <a:pt x="50387" y="288226"/>
                  </a:lnTo>
                  <a:lnTo>
                    <a:pt x="85231" y="314564"/>
                  </a:lnTo>
                  <a:lnTo>
                    <a:pt x="126382" y="331547"/>
                  </a:lnTo>
                  <a:lnTo>
                    <a:pt x="172212" y="337566"/>
                  </a:lnTo>
                  <a:lnTo>
                    <a:pt x="218041" y="331547"/>
                  </a:lnTo>
                  <a:lnTo>
                    <a:pt x="259192" y="314564"/>
                  </a:lnTo>
                  <a:lnTo>
                    <a:pt x="294036" y="288226"/>
                  </a:lnTo>
                  <a:lnTo>
                    <a:pt x="320943" y="254141"/>
                  </a:lnTo>
                  <a:lnTo>
                    <a:pt x="338282" y="213917"/>
                  </a:lnTo>
                  <a:lnTo>
                    <a:pt x="344424" y="169164"/>
                  </a:lnTo>
                  <a:lnTo>
                    <a:pt x="338282" y="124089"/>
                  </a:lnTo>
                  <a:lnTo>
                    <a:pt x="320943" y="83650"/>
                  </a:lnTo>
                  <a:lnTo>
                    <a:pt x="294036" y="49434"/>
                  </a:lnTo>
                  <a:lnTo>
                    <a:pt x="259192" y="23029"/>
                  </a:lnTo>
                  <a:lnTo>
                    <a:pt x="218041" y="6021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2524" y="4062222"/>
              <a:ext cx="347980" cy="338455"/>
            </a:xfrm>
            <a:custGeom>
              <a:avLst/>
              <a:gdLst/>
              <a:ahLst/>
              <a:cxnLst/>
              <a:rect l="l" t="t" r="r" b="b"/>
              <a:pathLst>
                <a:path w="347979" h="338454">
                  <a:moveTo>
                    <a:pt x="173736" y="0"/>
                  </a:moveTo>
                  <a:lnTo>
                    <a:pt x="127529" y="6074"/>
                  </a:lnTo>
                  <a:lnTo>
                    <a:pt x="86021" y="23198"/>
                  </a:lnTo>
                  <a:lnTo>
                    <a:pt x="50863" y="49720"/>
                  </a:lnTo>
                  <a:lnTo>
                    <a:pt x="23706" y="83989"/>
                  </a:lnTo>
                  <a:lnTo>
                    <a:pt x="6201" y="124354"/>
                  </a:lnTo>
                  <a:lnTo>
                    <a:pt x="0" y="169164"/>
                  </a:lnTo>
                  <a:lnTo>
                    <a:pt x="6201" y="214238"/>
                  </a:lnTo>
                  <a:lnTo>
                    <a:pt x="23706" y="254677"/>
                  </a:lnTo>
                  <a:lnTo>
                    <a:pt x="50863" y="288893"/>
                  </a:lnTo>
                  <a:lnTo>
                    <a:pt x="86021" y="315298"/>
                  </a:lnTo>
                  <a:lnTo>
                    <a:pt x="127529" y="332306"/>
                  </a:lnTo>
                  <a:lnTo>
                    <a:pt x="173736" y="338328"/>
                  </a:lnTo>
                  <a:lnTo>
                    <a:pt x="219942" y="332306"/>
                  </a:lnTo>
                  <a:lnTo>
                    <a:pt x="261450" y="315298"/>
                  </a:lnTo>
                  <a:lnTo>
                    <a:pt x="296608" y="288893"/>
                  </a:lnTo>
                  <a:lnTo>
                    <a:pt x="323765" y="254677"/>
                  </a:lnTo>
                  <a:lnTo>
                    <a:pt x="341270" y="214238"/>
                  </a:lnTo>
                  <a:lnTo>
                    <a:pt x="347472" y="169164"/>
                  </a:lnTo>
                  <a:lnTo>
                    <a:pt x="341270" y="124354"/>
                  </a:lnTo>
                  <a:lnTo>
                    <a:pt x="323765" y="83989"/>
                  </a:lnTo>
                  <a:lnTo>
                    <a:pt x="296608" y="49720"/>
                  </a:lnTo>
                  <a:lnTo>
                    <a:pt x="261450" y="23198"/>
                  </a:lnTo>
                  <a:lnTo>
                    <a:pt x="219942" y="6074"/>
                  </a:lnTo>
                  <a:lnTo>
                    <a:pt x="17373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25824" y="3425952"/>
              <a:ext cx="346075" cy="340360"/>
            </a:xfrm>
            <a:custGeom>
              <a:avLst/>
              <a:gdLst/>
              <a:ahLst/>
              <a:cxnLst/>
              <a:rect l="l" t="t" r="r" b="b"/>
              <a:pathLst>
                <a:path w="346075" h="340360">
                  <a:moveTo>
                    <a:pt x="172974" y="0"/>
                  </a:moveTo>
                  <a:lnTo>
                    <a:pt x="127088" y="6078"/>
                  </a:lnTo>
                  <a:lnTo>
                    <a:pt x="85795" y="23226"/>
                  </a:lnTo>
                  <a:lnTo>
                    <a:pt x="50768" y="49815"/>
                  </a:lnTo>
                  <a:lnTo>
                    <a:pt x="23678" y="84215"/>
                  </a:lnTo>
                  <a:lnTo>
                    <a:pt x="6198" y="124795"/>
                  </a:lnTo>
                  <a:lnTo>
                    <a:pt x="0" y="169926"/>
                  </a:lnTo>
                  <a:lnTo>
                    <a:pt x="6198" y="215056"/>
                  </a:lnTo>
                  <a:lnTo>
                    <a:pt x="23678" y="255636"/>
                  </a:lnTo>
                  <a:lnTo>
                    <a:pt x="50768" y="290036"/>
                  </a:lnTo>
                  <a:lnTo>
                    <a:pt x="85795" y="316625"/>
                  </a:lnTo>
                  <a:lnTo>
                    <a:pt x="127088" y="333773"/>
                  </a:lnTo>
                  <a:lnTo>
                    <a:pt x="172974" y="339852"/>
                  </a:lnTo>
                  <a:lnTo>
                    <a:pt x="219124" y="333773"/>
                  </a:lnTo>
                  <a:lnTo>
                    <a:pt x="260491" y="316625"/>
                  </a:lnTo>
                  <a:lnTo>
                    <a:pt x="295465" y="290036"/>
                  </a:lnTo>
                  <a:lnTo>
                    <a:pt x="322438" y="255636"/>
                  </a:lnTo>
                  <a:lnTo>
                    <a:pt x="339802" y="215056"/>
                  </a:lnTo>
                  <a:lnTo>
                    <a:pt x="345948" y="169926"/>
                  </a:lnTo>
                  <a:lnTo>
                    <a:pt x="339802" y="124795"/>
                  </a:lnTo>
                  <a:lnTo>
                    <a:pt x="322438" y="84215"/>
                  </a:lnTo>
                  <a:lnTo>
                    <a:pt x="295465" y="49815"/>
                  </a:lnTo>
                  <a:lnTo>
                    <a:pt x="260491" y="23226"/>
                  </a:lnTo>
                  <a:lnTo>
                    <a:pt x="219124" y="6078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71593" y="2898648"/>
              <a:ext cx="349885" cy="340360"/>
            </a:xfrm>
            <a:custGeom>
              <a:avLst/>
              <a:gdLst/>
              <a:ahLst/>
              <a:cxnLst/>
              <a:rect l="l" t="t" r="r" b="b"/>
              <a:pathLst>
                <a:path w="349885" h="340360">
                  <a:moveTo>
                    <a:pt x="175260" y="0"/>
                  </a:moveTo>
                  <a:lnTo>
                    <a:pt x="128675" y="6078"/>
                  </a:lnTo>
                  <a:lnTo>
                    <a:pt x="86811" y="23226"/>
                  </a:lnTo>
                  <a:lnTo>
                    <a:pt x="51339" y="49815"/>
                  </a:lnTo>
                  <a:lnTo>
                    <a:pt x="23932" y="84215"/>
                  </a:lnTo>
                  <a:lnTo>
                    <a:pt x="6261" y="124795"/>
                  </a:lnTo>
                  <a:lnTo>
                    <a:pt x="0" y="169926"/>
                  </a:lnTo>
                  <a:lnTo>
                    <a:pt x="6261" y="215056"/>
                  </a:lnTo>
                  <a:lnTo>
                    <a:pt x="23932" y="255636"/>
                  </a:lnTo>
                  <a:lnTo>
                    <a:pt x="51339" y="290036"/>
                  </a:lnTo>
                  <a:lnTo>
                    <a:pt x="86811" y="316625"/>
                  </a:lnTo>
                  <a:lnTo>
                    <a:pt x="128675" y="333773"/>
                  </a:lnTo>
                  <a:lnTo>
                    <a:pt x="175260" y="339852"/>
                  </a:lnTo>
                  <a:lnTo>
                    <a:pt x="221523" y="333773"/>
                  </a:lnTo>
                  <a:lnTo>
                    <a:pt x="263172" y="316625"/>
                  </a:lnTo>
                  <a:lnTo>
                    <a:pt x="298513" y="290036"/>
                  </a:lnTo>
                  <a:lnTo>
                    <a:pt x="325853" y="255636"/>
                  </a:lnTo>
                  <a:lnTo>
                    <a:pt x="343499" y="215056"/>
                  </a:lnTo>
                  <a:lnTo>
                    <a:pt x="349758" y="169926"/>
                  </a:lnTo>
                  <a:lnTo>
                    <a:pt x="343499" y="124795"/>
                  </a:lnTo>
                  <a:lnTo>
                    <a:pt x="325853" y="84215"/>
                  </a:lnTo>
                  <a:lnTo>
                    <a:pt x="298513" y="49815"/>
                  </a:lnTo>
                  <a:lnTo>
                    <a:pt x="263172" y="23226"/>
                  </a:lnTo>
                  <a:lnTo>
                    <a:pt x="221523" y="6078"/>
                  </a:lnTo>
                  <a:lnTo>
                    <a:pt x="17526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03703" y="2640330"/>
              <a:ext cx="344805" cy="337820"/>
            </a:xfrm>
            <a:custGeom>
              <a:avLst/>
              <a:gdLst/>
              <a:ahLst/>
              <a:cxnLst/>
              <a:rect l="l" t="t" r="r" b="b"/>
              <a:pathLst>
                <a:path w="344805" h="337819">
                  <a:moveTo>
                    <a:pt x="172212" y="0"/>
                  </a:moveTo>
                  <a:lnTo>
                    <a:pt x="126382" y="6018"/>
                  </a:lnTo>
                  <a:lnTo>
                    <a:pt x="85231" y="23001"/>
                  </a:lnTo>
                  <a:lnTo>
                    <a:pt x="50387" y="49339"/>
                  </a:lnTo>
                  <a:lnTo>
                    <a:pt x="23480" y="83424"/>
                  </a:lnTo>
                  <a:lnTo>
                    <a:pt x="6141" y="123648"/>
                  </a:lnTo>
                  <a:lnTo>
                    <a:pt x="0" y="168402"/>
                  </a:lnTo>
                  <a:lnTo>
                    <a:pt x="6141" y="213476"/>
                  </a:lnTo>
                  <a:lnTo>
                    <a:pt x="23480" y="253915"/>
                  </a:lnTo>
                  <a:lnTo>
                    <a:pt x="50387" y="288131"/>
                  </a:lnTo>
                  <a:lnTo>
                    <a:pt x="85231" y="314536"/>
                  </a:lnTo>
                  <a:lnTo>
                    <a:pt x="126382" y="331544"/>
                  </a:lnTo>
                  <a:lnTo>
                    <a:pt x="172212" y="337566"/>
                  </a:lnTo>
                  <a:lnTo>
                    <a:pt x="218041" y="331544"/>
                  </a:lnTo>
                  <a:lnTo>
                    <a:pt x="259192" y="314536"/>
                  </a:lnTo>
                  <a:lnTo>
                    <a:pt x="294036" y="288131"/>
                  </a:lnTo>
                  <a:lnTo>
                    <a:pt x="320943" y="253915"/>
                  </a:lnTo>
                  <a:lnTo>
                    <a:pt x="338282" y="213476"/>
                  </a:lnTo>
                  <a:lnTo>
                    <a:pt x="344424" y="168402"/>
                  </a:lnTo>
                  <a:lnTo>
                    <a:pt x="338282" y="123648"/>
                  </a:lnTo>
                  <a:lnTo>
                    <a:pt x="320943" y="83424"/>
                  </a:lnTo>
                  <a:lnTo>
                    <a:pt x="294036" y="49339"/>
                  </a:lnTo>
                  <a:lnTo>
                    <a:pt x="259192" y="23001"/>
                  </a:lnTo>
                  <a:lnTo>
                    <a:pt x="218041" y="601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57599" y="2898648"/>
              <a:ext cx="344805" cy="340360"/>
            </a:xfrm>
            <a:custGeom>
              <a:avLst/>
              <a:gdLst/>
              <a:ahLst/>
              <a:cxnLst/>
              <a:rect l="l" t="t" r="r" b="b"/>
              <a:pathLst>
                <a:path w="344804" h="340360">
                  <a:moveTo>
                    <a:pt x="172212" y="0"/>
                  </a:moveTo>
                  <a:lnTo>
                    <a:pt x="126382" y="6078"/>
                  </a:lnTo>
                  <a:lnTo>
                    <a:pt x="85231" y="23226"/>
                  </a:lnTo>
                  <a:lnTo>
                    <a:pt x="50387" y="49815"/>
                  </a:lnTo>
                  <a:lnTo>
                    <a:pt x="23480" y="84215"/>
                  </a:lnTo>
                  <a:lnTo>
                    <a:pt x="6141" y="124795"/>
                  </a:lnTo>
                  <a:lnTo>
                    <a:pt x="0" y="169926"/>
                  </a:lnTo>
                  <a:lnTo>
                    <a:pt x="6141" y="215056"/>
                  </a:lnTo>
                  <a:lnTo>
                    <a:pt x="23480" y="255636"/>
                  </a:lnTo>
                  <a:lnTo>
                    <a:pt x="50387" y="290036"/>
                  </a:lnTo>
                  <a:lnTo>
                    <a:pt x="85231" y="316625"/>
                  </a:lnTo>
                  <a:lnTo>
                    <a:pt x="126382" y="333773"/>
                  </a:lnTo>
                  <a:lnTo>
                    <a:pt x="172212" y="339852"/>
                  </a:lnTo>
                  <a:lnTo>
                    <a:pt x="218041" y="333773"/>
                  </a:lnTo>
                  <a:lnTo>
                    <a:pt x="259192" y="316625"/>
                  </a:lnTo>
                  <a:lnTo>
                    <a:pt x="294036" y="290036"/>
                  </a:lnTo>
                  <a:lnTo>
                    <a:pt x="320943" y="255636"/>
                  </a:lnTo>
                  <a:lnTo>
                    <a:pt x="338282" y="215056"/>
                  </a:lnTo>
                  <a:lnTo>
                    <a:pt x="344424" y="169926"/>
                  </a:lnTo>
                  <a:lnTo>
                    <a:pt x="338282" y="124795"/>
                  </a:lnTo>
                  <a:lnTo>
                    <a:pt x="320943" y="84215"/>
                  </a:lnTo>
                  <a:lnTo>
                    <a:pt x="294036" y="49815"/>
                  </a:lnTo>
                  <a:lnTo>
                    <a:pt x="259192" y="23226"/>
                  </a:lnTo>
                  <a:lnTo>
                    <a:pt x="218041" y="6078"/>
                  </a:lnTo>
                  <a:lnTo>
                    <a:pt x="172212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71471" y="3166872"/>
              <a:ext cx="346075" cy="338455"/>
            </a:xfrm>
            <a:custGeom>
              <a:avLst/>
              <a:gdLst/>
              <a:ahLst/>
              <a:cxnLst/>
              <a:rect l="l" t="t" r="r" b="b"/>
              <a:pathLst>
                <a:path w="346075" h="338454">
                  <a:moveTo>
                    <a:pt x="172974" y="0"/>
                  </a:moveTo>
                  <a:lnTo>
                    <a:pt x="127088" y="6074"/>
                  </a:lnTo>
                  <a:lnTo>
                    <a:pt x="85795" y="23198"/>
                  </a:lnTo>
                  <a:lnTo>
                    <a:pt x="50768" y="49720"/>
                  </a:lnTo>
                  <a:lnTo>
                    <a:pt x="23678" y="83989"/>
                  </a:lnTo>
                  <a:lnTo>
                    <a:pt x="6198" y="124354"/>
                  </a:lnTo>
                  <a:lnTo>
                    <a:pt x="0" y="169164"/>
                  </a:lnTo>
                  <a:lnTo>
                    <a:pt x="6198" y="214238"/>
                  </a:lnTo>
                  <a:lnTo>
                    <a:pt x="23678" y="254677"/>
                  </a:lnTo>
                  <a:lnTo>
                    <a:pt x="50768" y="288893"/>
                  </a:lnTo>
                  <a:lnTo>
                    <a:pt x="85795" y="315298"/>
                  </a:lnTo>
                  <a:lnTo>
                    <a:pt x="127088" y="332306"/>
                  </a:lnTo>
                  <a:lnTo>
                    <a:pt x="172974" y="338328"/>
                  </a:lnTo>
                  <a:lnTo>
                    <a:pt x="219124" y="332306"/>
                  </a:lnTo>
                  <a:lnTo>
                    <a:pt x="260491" y="315298"/>
                  </a:lnTo>
                  <a:lnTo>
                    <a:pt x="295465" y="288893"/>
                  </a:lnTo>
                  <a:lnTo>
                    <a:pt x="322438" y="254677"/>
                  </a:lnTo>
                  <a:lnTo>
                    <a:pt x="339802" y="214238"/>
                  </a:lnTo>
                  <a:lnTo>
                    <a:pt x="345948" y="169164"/>
                  </a:lnTo>
                  <a:lnTo>
                    <a:pt x="339802" y="124354"/>
                  </a:lnTo>
                  <a:lnTo>
                    <a:pt x="322438" y="83989"/>
                  </a:lnTo>
                  <a:lnTo>
                    <a:pt x="295465" y="49720"/>
                  </a:lnTo>
                  <a:lnTo>
                    <a:pt x="260491" y="23198"/>
                  </a:lnTo>
                  <a:lnTo>
                    <a:pt x="219124" y="6074"/>
                  </a:lnTo>
                  <a:lnTo>
                    <a:pt x="17297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50847" y="5153406"/>
              <a:ext cx="3953510" cy="78105"/>
            </a:xfrm>
            <a:custGeom>
              <a:avLst/>
              <a:gdLst/>
              <a:ahLst/>
              <a:cxnLst/>
              <a:rect l="l" t="t" r="r" b="b"/>
              <a:pathLst>
                <a:path w="3953510" h="78104">
                  <a:moveTo>
                    <a:pt x="3953255" y="77724"/>
                  </a:moveTo>
                  <a:lnTo>
                    <a:pt x="3953255" y="0"/>
                  </a:lnTo>
                  <a:lnTo>
                    <a:pt x="0" y="0"/>
                  </a:lnTo>
                  <a:lnTo>
                    <a:pt x="0" y="77724"/>
                  </a:lnTo>
                  <a:lnTo>
                    <a:pt x="3953255" y="77724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50847" y="5152644"/>
              <a:ext cx="3953510" cy="78740"/>
            </a:xfrm>
            <a:custGeom>
              <a:avLst/>
              <a:gdLst/>
              <a:ahLst/>
              <a:cxnLst/>
              <a:rect l="l" t="t" r="r" b="b"/>
              <a:pathLst>
                <a:path w="3953510" h="78739">
                  <a:moveTo>
                    <a:pt x="0" y="0"/>
                  </a:moveTo>
                  <a:lnTo>
                    <a:pt x="0" y="78486"/>
                  </a:lnTo>
                  <a:lnTo>
                    <a:pt x="3953255" y="78485"/>
                  </a:lnTo>
                  <a:lnTo>
                    <a:pt x="395325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26</a:t>
            </a:fld>
            <a:endParaRPr spc="-9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2307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90" dirty="0">
                <a:latin typeface="Arial"/>
                <a:cs typeface="Arial"/>
              </a:rPr>
              <a:t>Lessons</a:t>
            </a:r>
            <a:r>
              <a:rPr sz="3000" b="0" i="1" spc="-39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Learned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27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7616190" cy="306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82105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25" dirty="0">
                <a:latin typeface="Arial"/>
                <a:cs typeface="Arial"/>
              </a:rPr>
              <a:t>Different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cut-points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yield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different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sensitivities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  </a:t>
            </a:r>
            <a:r>
              <a:rPr sz="2400" spc="-60" dirty="0">
                <a:latin typeface="Arial"/>
                <a:cs typeface="Arial"/>
              </a:rPr>
              <a:t>specificities</a:t>
            </a:r>
            <a:endParaRPr sz="2400">
              <a:latin typeface="Arial"/>
              <a:cs typeface="Arial"/>
            </a:endParaRPr>
          </a:p>
          <a:p>
            <a:pPr marL="361315" marR="60325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cut-point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determines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how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many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subjects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will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be  </a:t>
            </a:r>
            <a:r>
              <a:rPr sz="2400" spc="-65" dirty="0">
                <a:latin typeface="Arial"/>
                <a:cs typeface="Arial"/>
              </a:rPr>
              <a:t>considered </a:t>
            </a:r>
            <a:r>
              <a:rPr sz="2400" spc="-215" dirty="0">
                <a:latin typeface="Arial"/>
                <a:cs typeface="Arial"/>
              </a:rPr>
              <a:t>as </a:t>
            </a:r>
            <a:r>
              <a:rPr sz="2400" spc="-35" dirty="0">
                <a:latin typeface="Arial"/>
                <a:cs typeface="Arial"/>
              </a:rPr>
              <a:t>having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8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cut-point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identifies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negatives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will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also  </a:t>
            </a:r>
            <a:r>
              <a:rPr sz="2400" dirty="0">
                <a:latin typeface="Arial"/>
                <a:cs typeface="Arial"/>
              </a:rPr>
              <a:t>identify </a:t>
            </a:r>
            <a:r>
              <a:rPr sz="2400" spc="-45" dirty="0">
                <a:latin typeface="Arial"/>
                <a:cs typeface="Arial"/>
              </a:rPr>
              <a:t>more </a:t>
            </a:r>
            <a:r>
              <a:rPr sz="2400" spc="-100" dirty="0">
                <a:latin typeface="Arial"/>
                <a:cs typeface="Arial"/>
              </a:rPr>
              <a:t>false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negatives</a:t>
            </a:r>
            <a:endParaRPr sz="2400">
              <a:latin typeface="Arial"/>
              <a:cs typeface="Arial"/>
            </a:endParaRPr>
          </a:p>
          <a:p>
            <a:pPr marL="361315" marR="113664" indent="-349250">
              <a:lnSpc>
                <a:spcPct val="100000"/>
              </a:lnSpc>
              <a:spcBef>
                <a:spcPts val="2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cut-point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identifies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true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positives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will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also  </a:t>
            </a:r>
            <a:r>
              <a:rPr sz="2400" spc="-5" dirty="0">
                <a:latin typeface="Arial"/>
                <a:cs typeface="Arial"/>
              </a:rPr>
              <a:t>identify </a:t>
            </a:r>
            <a:r>
              <a:rPr sz="2400" spc="-45" dirty="0">
                <a:latin typeface="Arial"/>
                <a:cs typeface="Arial"/>
              </a:rPr>
              <a:t>more </a:t>
            </a:r>
            <a:r>
              <a:rPr sz="2400" spc="-105" dirty="0">
                <a:latin typeface="Arial"/>
                <a:cs typeface="Arial"/>
              </a:rPr>
              <a:t>false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positives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0627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30" dirty="0">
                <a:latin typeface="Arial"/>
                <a:cs typeface="Arial"/>
              </a:rPr>
              <a:t>Where </a:t>
            </a:r>
            <a:r>
              <a:rPr sz="3000" b="0" i="1" spc="-100" dirty="0">
                <a:latin typeface="Arial"/>
                <a:cs typeface="Arial"/>
              </a:rPr>
              <a:t>to </a:t>
            </a:r>
            <a:r>
              <a:rPr sz="3000" b="0" i="1" spc="-235" dirty="0">
                <a:latin typeface="Arial"/>
                <a:cs typeface="Arial"/>
              </a:rPr>
              <a:t>Draw </a:t>
            </a:r>
            <a:r>
              <a:rPr sz="3000" b="0" i="1" spc="-190" dirty="0">
                <a:latin typeface="Arial"/>
                <a:cs typeface="Arial"/>
              </a:rPr>
              <a:t>the</a:t>
            </a:r>
            <a:r>
              <a:rPr sz="3000" b="0" i="1" spc="-665" dirty="0">
                <a:latin typeface="Arial"/>
                <a:cs typeface="Arial"/>
              </a:rPr>
              <a:t> </a:t>
            </a:r>
            <a:r>
              <a:rPr sz="3000" b="0" i="1" spc="-220" dirty="0">
                <a:latin typeface="Arial"/>
                <a:cs typeface="Arial"/>
              </a:rPr>
              <a:t>Cut-Point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28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7933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30" dirty="0">
                <a:latin typeface="Arial"/>
                <a:cs typeface="Arial"/>
              </a:rPr>
              <a:t>If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diagnostic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(confirmatory)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expensive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invasive: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374" y="2316746"/>
            <a:ext cx="293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1756281"/>
            <a:ext cx="7666990" cy="175831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869950" indent="-394335">
              <a:lnSpc>
                <a:spcPct val="100000"/>
              </a:lnSpc>
              <a:spcBef>
                <a:spcPts val="630"/>
              </a:spcBef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45" dirty="0">
                <a:latin typeface="Arial"/>
                <a:cs typeface="Arial"/>
              </a:rPr>
              <a:t>Minimize </a:t>
            </a:r>
            <a:r>
              <a:rPr sz="2400" spc="-105" dirty="0">
                <a:latin typeface="Arial"/>
                <a:cs typeface="Arial"/>
              </a:rPr>
              <a:t>false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positives</a:t>
            </a:r>
            <a:endParaRPr sz="2400">
              <a:latin typeface="Arial"/>
              <a:cs typeface="Arial"/>
            </a:endParaRPr>
          </a:p>
          <a:p>
            <a:pPr marL="869950" indent="-394335">
              <a:lnSpc>
                <a:spcPct val="100000"/>
              </a:lnSpc>
              <a:spcBef>
                <a:spcPts val="1975"/>
              </a:spcBef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90" dirty="0">
                <a:latin typeface="Arial"/>
                <a:cs typeface="Arial"/>
              </a:rPr>
              <a:t>Use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10" dirty="0">
                <a:latin typeface="Arial"/>
                <a:cs typeface="Arial"/>
              </a:rPr>
              <a:t>cut-point </a:t>
            </a:r>
            <a:r>
              <a:rPr sz="2400" spc="45" dirty="0">
                <a:latin typeface="Arial"/>
                <a:cs typeface="Arial"/>
              </a:rPr>
              <a:t>with </a:t>
            </a:r>
            <a:r>
              <a:rPr sz="2400" spc="5" dirty="0">
                <a:latin typeface="Arial"/>
                <a:cs typeface="Arial"/>
              </a:rPr>
              <a:t>high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30" dirty="0">
                <a:latin typeface="Arial"/>
                <a:cs typeface="Arial"/>
              </a:rPr>
              <a:t>If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penalty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missing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case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high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(e.g.,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123" y="3487787"/>
            <a:ext cx="7509509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>
              <a:lnSpc>
                <a:spcPts val="2525"/>
              </a:lnSpc>
              <a:spcBef>
                <a:spcPts val="100"/>
              </a:spcBef>
            </a:pPr>
            <a:r>
              <a:rPr sz="2400" spc="-35" dirty="0">
                <a:latin typeface="Arial"/>
                <a:cs typeface="Arial"/>
              </a:rPr>
              <a:t>fatal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treatment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exists,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easily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spreads):</a:t>
            </a:r>
            <a:endParaRPr sz="2400">
              <a:latin typeface="Arial"/>
              <a:cs typeface="Arial"/>
            </a:endParaRPr>
          </a:p>
          <a:p>
            <a:pPr marL="869950" indent="-394335">
              <a:lnSpc>
                <a:spcPts val="37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75" dirty="0">
                <a:latin typeface="Arial"/>
                <a:cs typeface="Arial"/>
              </a:rPr>
              <a:t>Maximize </a:t>
            </a:r>
            <a:r>
              <a:rPr sz="2400" spc="-10" dirty="0">
                <a:latin typeface="Arial"/>
                <a:cs typeface="Arial"/>
              </a:rPr>
              <a:t>true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positives</a:t>
            </a:r>
            <a:endParaRPr sz="2400">
              <a:latin typeface="Arial"/>
              <a:cs typeface="Arial"/>
            </a:endParaRPr>
          </a:p>
          <a:p>
            <a:pPr marL="1092200">
              <a:lnSpc>
                <a:spcPct val="100000"/>
              </a:lnSpc>
              <a:spcBef>
                <a:spcPts val="95"/>
              </a:spcBef>
              <a:tabLst>
                <a:tab pos="1440815" algn="l"/>
              </a:tabLst>
            </a:pPr>
            <a:r>
              <a:rPr sz="1700" spc="545" dirty="0">
                <a:solidFill>
                  <a:srgbClr val="856A93"/>
                </a:solidFill>
                <a:latin typeface="Arial"/>
                <a:cs typeface="Arial"/>
              </a:rPr>
              <a:t>€	</a:t>
            </a:r>
            <a:r>
              <a:rPr sz="2400" spc="-85" dirty="0">
                <a:latin typeface="Arial"/>
                <a:cs typeface="Arial"/>
              </a:rPr>
              <a:t>That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use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cut-point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with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high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Balance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severity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false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positives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against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false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negatives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2445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Disease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29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1195150" y="3991449"/>
            <a:ext cx="786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495553"/>
            <a:ext cx="3212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270" dirty="0">
                <a:latin typeface="Arial"/>
                <a:cs typeface="Arial"/>
              </a:rPr>
              <a:t>Behind </a:t>
            </a:r>
            <a:r>
              <a:rPr sz="3000" i="1" spc="-195" dirty="0">
                <a:latin typeface="Arial"/>
                <a:cs typeface="Arial"/>
              </a:rPr>
              <a:t>the </a:t>
            </a:r>
            <a:r>
              <a:rPr sz="3000" i="1" spc="-350" dirty="0">
                <a:latin typeface="Arial"/>
                <a:cs typeface="Arial"/>
              </a:rPr>
              <a:t>Test</a:t>
            </a:r>
            <a:r>
              <a:rPr sz="3000" i="1" spc="-560" dirty="0">
                <a:latin typeface="Arial"/>
                <a:cs typeface="Arial"/>
              </a:rPr>
              <a:t> </a:t>
            </a:r>
            <a:r>
              <a:rPr sz="3000" i="1" spc="-330" dirty="0">
                <a:latin typeface="Arial"/>
                <a:cs typeface="Arial"/>
              </a:rPr>
              <a:t>Results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2452" y="1641601"/>
            <a:ext cx="43370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5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5513" y="1641601"/>
            <a:ext cx="4140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5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0025" y="2569547"/>
            <a:ext cx="43370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5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9895" y="4419091"/>
            <a:ext cx="4140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55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9246" y="2549398"/>
          <a:ext cx="4846320" cy="3559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14" dirty="0">
                          <a:latin typeface="Arial"/>
                          <a:cs typeface="Arial"/>
                        </a:rPr>
                        <a:t>(True</a:t>
                      </a:r>
                      <a:r>
                        <a:rPr sz="2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positives)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b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65" dirty="0">
                          <a:latin typeface="Arial"/>
                          <a:cs typeface="Arial"/>
                        </a:rPr>
                        <a:t>(False</a:t>
                      </a:r>
                      <a:r>
                        <a:rPr sz="2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positives)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c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160" dirty="0">
                          <a:latin typeface="Arial"/>
                          <a:cs typeface="Arial"/>
                        </a:rPr>
                        <a:t>(False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negatives)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d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114" dirty="0">
                          <a:latin typeface="Arial"/>
                          <a:cs typeface="Arial"/>
                        </a:rPr>
                        <a:t>(True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negatives)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860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20" dirty="0">
                <a:latin typeface="Arial"/>
                <a:cs typeface="Arial"/>
              </a:rPr>
              <a:t>Diagnostic </a:t>
            </a:r>
            <a:r>
              <a:rPr sz="3000" b="0" i="1" spc="-350" dirty="0">
                <a:latin typeface="Arial"/>
                <a:cs typeface="Arial"/>
              </a:rPr>
              <a:t>Test </a:t>
            </a:r>
            <a:r>
              <a:rPr sz="3000" b="0" i="1" spc="-220" dirty="0">
                <a:latin typeface="Arial"/>
                <a:cs typeface="Arial"/>
              </a:rPr>
              <a:t>and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525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6716" y="6472072"/>
            <a:ext cx="184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z="1800" spc="-90" dirty="0">
                <a:latin typeface="Trebuchet MS"/>
                <a:cs typeface="Trebuchet MS"/>
              </a:rPr>
              <a:t>3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123" y="1549400"/>
            <a:ext cx="7768590" cy="265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 marR="441959" indent="-349250">
              <a:lnSpc>
                <a:spcPct val="997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diagnostic</a:t>
            </a:r>
            <a:r>
              <a:rPr sz="2400" b="1" spc="-18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test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determine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presence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  </a:t>
            </a:r>
            <a:r>
              <a:rPr sz="2400" spc="-114" dirty="0">
                <a:latin typeface="Arial"/>
                <a:cs typeface="Arial"/>
              </a:rPr>
              <a:t>absence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130" dirty="0">
                <a:latin typeface="Arial"/>
                <a:cs typeface="Arial"/>
              </a:rPr>
              <a:t>disease </a:t>
            </a:r>
            <a:r>
              <a:rPr sz="2400" spc="-30" dirty="0">
                <a:latin typeface="Arial"/>
                <a:cs typeface="Arial"/>
              </a:rPr>
              <a:t>when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subject </a:t>
            </a:r>
            <a:r>
              <a:rPr sz="2400" spc="-100" dirty="0">
                <a:latin typeface="Arial"/>
                <a:cs typeface="Arial"/>
              </a:rPr>
              <a:t>shows </a:t>
            </a:r>
            <a:r>
              <a:rPr sz="2400" spc="-95" dirty="0">
                <a:latin typeface="Arial"/>
                <a:cs typeface="Arial"/>
              </a:rPr>
              <a:t>signs </a:t>
            </a:r>
            <a:r>
              <a:rPr sz="2400" spc="-20" dirty="0">
                <a:latin typeface="Arial"/>
                <a:cs typeface="Arial"/>
              </a:rPr>
              <a:t>or  </a:t>
            </a:r>
            <a:r>
              <a:rPr sz="2400" spc="-60" dirty="0">
                <a:latin typeface="Arial"/>
                <a:cs typeface="Arial"/>
              </a:rPr>
              <a:t>symptoms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marR="50800" indent="-349250">
              <a:lnSpc>
                <a:spcPts val="2860"/>
              </a:lnSpc>
              <a:spcBef>
                <a:spcPts val="42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7A1A24"/>
                </a:solidFill>
                <a:latin typeface="Arial"/>
                <a:cs typeface="Arial"/>
              </a:rPr>
              <a:t>screening</a:t>
            </a:r>
            <a:r>
              <a:rPr sz="2400" b="1" spc="-18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7A1A24"/>
                </a:solidFill>
                <a:latin typeface="Arial"/>
                <a:cs typeface="Arial"/>
              </a:rPr>
              <a:t>test</a:t>
            </a:r>
            <a:r>
              <a:rPr sz="2400" b="1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identifies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asymptomatic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  </a:t>
            </a:r>
            <a:r>
              <a:rPr sz="2400" spc="-90" dirty="0">
                <a:latin typeface="Arial"/>
                <a:cs typeface="Arial"/>
              </a:rPr>
              <a:t>may </a:t>
            </a:r>
            <a:r>
              <a:rPr sz="2400" spc="-95" dirty="0">
                <a:latin typeface="Arial"/>
                <a:cs typeface="Arial"/>
              </a:rPr>
              <a:t>have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ts val="2860"/>
              </a:lnSpc>
              <a:spcBef>
                <a:spcPts val="33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diagnostic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performed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after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positive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screening  </a:t>
            </a:r>
            <a:r>
              <a:rPr sz="2400" spc="-35" dirty="0">
                <a:latin typeface="Arial"/>
                <a:cs typeface="Arial"/>
              </a:rPr>
              <a:t>test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establish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definitive </a:t>
            </a:r>
            <a:r>
              <a:rPr sz="2400" spc="-70" dirty="0">
                <a:latin typeface="Arial"/>
                <a:cs typeface="Arial"/>
              </a:rPr>
              <a:t>diagnosis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019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40" dirty="0">
                <a:latin typeface="Arial"/>
                <a:cs typeface="Arial"/>
              </a:rPr>
              <a:t>Review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30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816927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Fill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missing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cells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calculate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25" dirty="0">
                <a:latin typeface="Arial"/>
                <a:cs typeface="Arial"/>
              </a:rPr>
              <a:t>this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75543" y="2542394"/>
          <a:ext cx="6990079" cy="2220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291">
                <a:tc rowSpan="2">
                  <a:txBody>
                    <a:bodyPr/>
                    <a:lstStyle/>
                    <a:p>
                      <a:pPr marL="528955" marR="381000" indent="-140335">
                        <a:lnSpc>
                          <a:spcPct val="101699"/>
                        </a:lnSpc>
                        <a:spcBef>
                          <a:spcPts val="10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 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True 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600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71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700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2" y="495553"/>
            <a:ext cx="75168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i="1" dirty="0"/>
              <a:t>Multiple testing.   </a:t>
            </a:r>
            <a:r>
              <a:rPr sz="3000" i="1" spc="-455" dirty="0">
                <a:latin typeface="Arial"/>
                <a:cs typeface="Arial"/>
              </a:rPr>
              <a:t>U</a:t>
            </a:r>
            <a:r>
              <a:rPr lang="en-US" sz="3000" i="1" spc="-455" dirty="0">
                <a:latin typeface="Arial"/>
                <a:cs typeface="Arial"/>
              </a:rPr>
              <a:t> </a:t>
            </a:r>
            <a:r>
              <a:rPr sz="3000" i="1" spc="-455" dirty="0">
                <a:latin typeface="Arial"/>
                <a:cs typeface="Arial"/>
              </a:rPr>
              <a:t>s</a:t>
            </a:r>
            <a:r>
              <a:rPr lang="en-US" sz="3000" i="1" spc="-455" dirty="0">
                <a:latin typeface="Arial"/>
                <a:cs typeface="Arial"/>
              </a:rPr>
              <a:t> </a:t>
            </a:r>
            <a:r>
              <a:rPr sz="3000" i="1" spc="-455" dirty="0">
                <a:latin typeface="Arial"/>
                <a:cs typeface="Arial"/>
              </a:rPr>
              <a:t>e </a:t>
            </a:r>
            <a:r>
              <a:rPr lang="en-US" sz="3000" i="1" spc="-455" dirty="0">
                <a:latin typeface="Arial"/>
                <a:cs typeface="Arial"/>
              </a:rPr>
              <a:t> </a:t>
            </a:r>
            <a:r>
              <a:rPr sz="3000" i="1" spc="-140" dirty="0">
                <a:latin typeface="Arial"/>
                <a:cs typeface="Arial"/>
              </a:rPr>
              <a:t>of </a:t>
            </a:r>
            <a:r>
              <a:rPr sz="3000" i="1" spc="-160" dirty="0">
                <a:latin typeface="Arial"/>
                <a:cs typeface="Arial"/>
              </a:rPr>
              <a:t>Multiple</a:t>
            </a:r>
            <a:r>
              <a:rPr sz="3000" i="1" spc="-420" dirty="0">
                <a:latin typeface="Arial"/>
                <a:cs typeface="Arial"/>
              </a:rPr>
              <a:t> </a:t>
            </a:r>
            <a:r>
              <a:rPr sz="3000" i="1" spc="-375" dirty="0">
                <a:latin typeface="Arial"/>
                <a:cs typeface="Arial"/>
              </a:rPr>
              <a:t>Tests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31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10550"/>
            <a:ext cx="7708900" cy="16021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0" dirty="0">
                <a:latin typeface="Arial"/>
                <a:cs typeface="Arial"/>
              </a:rPr>
              <a:t>Commonly </a:t>
            </a:r>
            <a:r>
              <a:rPr sz="2400" spc="-40" dirty="0">
                <a:latin typeface="Arial"/>
                <a:cs typeface="Arial"/>
              </a:rPr>
              <a:t>done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medical practice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25" dirty="0">
                <a:latin typeface="Arial"/>
                <a:cs typeface="Arial"/>
              </a:rPr>
              <a:t>Choices </a:t>
            </a:r>
            <a:r>
              <a:rPr sz="2400" spc="-40" dirty="0">
                <a:latin typeface="Arial"/>
                <a:cs typeface="Arial"/>
              </a:rPr>
              <a:t>depend </a:t>
            </a:r>
            <a:r>
              <a:rPr sz="2400" spc="-15" dirty="0">
                <a:latin typeface="Arial"/>
                <a:cs typeface="Arial"/>
              </a:rPr>
              <a:t>on </a:t>
            </a:r>
            <a:r>
              <a:rPr sz="2400" spc="-95" dirty="0">
                <a:latin typeface="Arial"/>
                <a:cs typeface="Arial"/>
              </a:rPr>
              <a:t>cost, </a:t>
            </a:r>
            <a:r>
              <a:rPr sz="2400" spc="-114" dirty="0">
                <a:latin typeface="Arial"/>
                <a:cs typeface="Arial"/>
              </a:rPr>
              <a:t>invasiveness, </a:t>
            </a:r>
            <a:r>
              <a:rPr sz="2400" spc="-35" dirty="0">
                <a:latin typeface="Arial"/>
                <a:cs typeface="Arial"/>
              </a:rPr>
              <a:t>volume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65" dirty="0">
                <a:latin typeface="Arial"/>
                <a:cs typeface="Arial"/>
              </a:rPr>
              <a:t>test,  </a:t>
            </a:r>
            <a:r>
              <a:rPr sz="2400" spc="-95" dirty="0">
                <a:latin typeface="Arial"/>
                <a:cs typeface="Arial"/>
              </a:rPr>
              <a:t>presence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capability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lab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infrastructure,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urgency,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80" dirty="0">
                <a:latin typeface="Arial"/>
                <a:cs typeface="Arial"/>
              </a:rPr>
              <a:t>Can </a:t>
            </a:r>
            <a:r>
              <a:rPr sz="2400" spc="-55" dirty="0">
                <a:latin typeface="Arial"/>
                <a:cs typeface="Arial"/>
              </a:rPr>
              <a:t>be </a:t>
            </a:r>
            <a:r>
              <a:rPr sz="2400" spc="-40" dirty="0">
                <a:latin typeface="Arial"/>
                <a:cs typeface="Arial"/>
              </a:rPr>
              <a:t>done </a:t>
            </a:r>
            <a:r>
              <a:rPr sz="2400" b="1" spc="-65" dirty="0">
                <a:solidFill>
                  <a:srgbClr val="7A1A24"/>
                </a:solidFill>
                <a:latin typeface="Arial"/>
                <a:cs typeface="Arial"/>
              </a:rPr>
              <a:t>sequentially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simultaneously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833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50" dirty="0">
                <a:latin typeface="Arial"/>
                <a:cs typeface="Arial"/>
              </a:rPr>
              <a:t>Sequential </a:t>
            </a:r>
            <a:r>
              <a:rPr sz="3000" b="0" i="1" spc="-265" dirty="0">
                <a:latin typeface="Arial"/>
                <a:cs typeface="Arial"/>
              </a:rPr>
              <a:t>Testing </a:t>
            </a:r>
            <a:r>
              <a:rPr sz="3000" b="0" i="1" spc="-285" dirty="0">
                <a:latin typeface="Arial"/>
                <a:cs typeface="Arial"/>
              </a:rPr>
              <a:t>(Two-Stage</a:t>
            </a:r>
            <a:r>
              <a:rPr sz="3000" b="0" i="1" spc="-440" dirty="0">
                <a:latin typeface="Arial"/>
                <a:cs typeface="Arial"/>
              </a:rPr>
              <a:t> </a:t>
            </a:r>
            <a:r>
              <a:rPr sz="3000" b="0" i="1" spc="-290" dirty="0">
                <a:latin typeface="Arial"/>
                <a:cs typeface="Arial"/>
              </a:rPr>
              <a:t>Screening)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32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8107045" cy="189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37210" indent="-349250" algn="just">
              <a:lnSpc>
                <a:spcPct val="999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950" algn="l"/>
              </a:tabLst>
            </a:pPr>
            <a:r>
              <a:rPr sz="2400" spc="-25" dirty="0">
                <a:latin typeface="Arial"/>
                <a:cs typeface="Arial"/>
              </a:rPr>
              <a:t>After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first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(screening)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was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conducted,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those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  </a:t>
            </a:r>
            <a:r>
              <a:rPr sz="2400" spc="-40" dirty="0">
                <a:latin typeface="Arial"/>
                <a:cs typeface="Arial"/>
              </a:rPr>
              <a:t>tested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7A1A24"/>
                </a:solidFill>
                <a:latin typeface="Arial"/>
                <a:cs typeface="Arial"/>
              </a:rPr>
              <a:t>positive</a:t>
            </a:r>
            <a:r>
              <a:rPr sz="2400" b="1" spc="-16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were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brought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back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second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further </a:t>
            </a:r>
            <a:r>
              <a:rPr sz="2400" spc="-70" dirty="0">
                <a:latin typeface="Arial"/>
                <a:cs typeface="Arial"/>
              </a:rPr>
              <a:t>reduce </a:t>
            </a:r>
            <a:r>
              <a:rPr sz="2400" spc="-100" dirty="0">
                <a:latin typeface="Arial"/>
                <a:cs typeface="Arial"/>
              </a:rPr>
              <a:t>false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positives</a:t>
            </a:r>
            <a:endParaRPr sz="2400">
              <a:latin typeface="Arial"/>
              <a:cs typeface="Arial"/>
            </a:endParaRPr>
          </a:p>
          <a:p>
            <a:pPr marL="361315" marR="5080" indent="-349250" algn="just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950" algn="l"/>
              </a:tabLst>
            </a:pPr>
            <a:r>
              <a:rPr sz="2400" spc="-80" dirty="0">
                <a:latin typeface="Arial"/>
                <a:cs typeface="Arial"/>
              </a:rPr>
              <a:t>Consequently,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overall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process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will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increase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but  </a:t>
            </a:r>
            <a:r>
              <a:rPr sz="2400" spc="45" dirty="0">
                <a:latin typeface="Arial"/>
                <a:cs typeface="Arial"/>
              </a:rPr>
              <a:t>with </a:t>
            </a:r>
            <a:r>
              <a:rPr sz="2400" spc="-55" dirty="0">
                <a:latin typeface="Arial"/>
                <a:cs typeface="Arial"/>
              </a:rPr>
              <a:t>reduced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123" y="1549337"/>
            <a:ext cx="6717665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ts val="252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114" dirty="0">
                <a:solidFill>
                  <a:srgbClr val="7A1A24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7A1A24"/>
                </a:solidFill>
                <a:latin typeface="Arial"/>
                <a:cs typeface="Arial"/>
              </a:rPr>
              <a:t>1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(blood</a:t>
            </a:r>
            <a:r>
              <a:rPr sz="2400" b="1" spc="-509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7A1A24"/>
                </a:solidFill>
                <a:latin typeface="Arial"/>
                <a:cs typeface="Arial"/>
              </a:rPr>
              <a:t>sugar), </a:t>
            </a:r>
            <a:r>
              <a:rPr sz="2400" spc="-145" dirty="0">
                <a:latin typeface="Arial"/>
                <a:cs typeface="Arial"/>
              </a:rPr>
              <a:t>assume: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27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55" dirty="0">
                <a:latin typeface="Arial"/>
                <a:cs typeface="Arial"/>
              </a:rPr>
              <a:t>Disease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prevalence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5%,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population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10,000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18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Sensitivity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70%,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80%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63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45" dirty="0">
                <a:latin typeface="Arial"/>
                <a:cs typeface="Arial"/>
              </a:rPr>
              <a:t>Screen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7A1A24"/>
                </a:solidFill>
                <a:latin typeface="Arial"/>
                <a:cs typeface="Arial"/>
              </a:rPr>
              <a:t>positives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first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1555" y="3446717"/>
            <a:ext cx="1148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5117" y="4188480"/>
            <a:ext cx="370205" cy="1450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5273" y="4279544"/>
            <a:ext cx="50990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350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3750" y="5207050"/>
            <a:ext cx="50990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150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5470" y="4279544"/>
            <a:ext cx="68008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1900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3946" y="5207050"/>
            <a:ext cx="68008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7600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9773" y="3495700"/>
            <a:ext cx="2340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4875" algn="l"/>
              </a:tabLst>
            </a:pPr>
            <a:r>
              <a:rPr sz="2400" b="1" spc="25" dirty="0">
                <a:latin typeface="Arial"/>
                <a:cs typeface="Arial"/>
              </a:rPr>
              <a:t>+	</a:t>
            </a:r>
            <a:r>
              <a:rPr sz="2400" b="1" spc="-135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1098" y="4273854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0054" y="521020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93835" y="3892867"/>
          <a:ext cx="4737100" cy="193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140" dirty="0">
                          <a:latin typeface="Arial"/>
                          <a:cs typeface="Arial"/>
                        </a:rPr>
                        <a:t>70%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2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500=350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141605" algn="r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9500–7600=1900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73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200" spc="-95" dirty="0">
                          <a:latin typeface="Arial"/>
                          <a:cs typeface="Arial"/>
                        </a:rPr>
                        <a:t>500–350=150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13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200" spc="-140" dirty="0">
                          <a:latin typeface="Arial"/>
                          <a:cs typeface="Arial"/>
                        </a:rPr>
                        <a:t>80% 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90" dirty="0">
                          <a:latin typeface="Arial"/>
                          <a:cs typeface="Arial"/>
                        </a:rPr>
                        <a:t>9500=7600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13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376421" y="5944514"/>
            <a:ext cx="50990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00300" y="5896355"/>
            <a:ext cx="2734310" cy="457200"/>
          </a:xfrm>
          <a:custGeom>
            <a:avLst/>
            <a:gdLst/>
            <a:ahLst/>
            <a:cxnLst/>
            <a:rect l="l" t="t" r="r" b="b"/>
            <a:pathLst>
              <a:path w="2734310" h="457200">
                <a:moveTo>
                  <a:pt x="2734056" y="457200"/>
                </a:moveTo>
                <a:lnTo>
                  <a:pt x="2734056" y="0"/>
                </a:lnTo>
                <a:lnTo>
                  <a:pt x="0" y="0"/>
                </a:lnTo>
                <a:lnTo>
                  <a:pt x="0" y="457200"/>
                </a:lnTo>
                <a:lnTo>
                  <a:pt x="2734056" y="45720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10104" y="5914835"/>
            <a:ext cx="2314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5% </a:t>
            </a:r>
            <a:r>
              <a:rPr sz="2400" spc="-90" dirty="0">
                <a:latin typeface="Arial"/>
                <a:cs typeface="Arial"/>
              </a:rPr>
              <a:t>x </a:t>
            </a:r>
            <a:r>
              <a:rPr sz="2400" spc="-120" dirty="0">
                <a:latin typeface="Arial"/>
                <a:cs typeface="Arial"/>
              </a:rPr>
              <a:t>10,000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33</a:t>
            </a:fld>
            <a:endParaRPr spc="-90" dirty="0"/>
          </a:p>
        </p:txBody>
      </p:sp>
      <p:sp>
        <p:nvSpPr>
          <p:cNvPr id="16" name="object 16"/>
          <p:cNvSpPr txBox="1"/>
          <p:nvPr/>
        </p:nvSpPr>
        <p:spPr>
          <a:xfrm>
            <a:off x="5754878" y="5900420"/>
            <a:ext cx="70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9500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84643" y="4273397"/>
            <a:ext cx="70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2250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7750" y="5116169"/>
            <a:ext cx="70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7750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16978" y="5938215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10,000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6231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315" dirty="0">
                <a:latin typeface="Arial"/>
                <a:cs typeface="Arial"/>
              </a:rPr>
              <a:t>Example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29" dirty="0">
                <a:latin typeface="Arial"/>
                <a:cs typeface="Arial"/>
              </a:rPr>
              <a:t>a </a:t>
            </a:r>
            <a:r>
              <a:rPr sz="3000" b="0" i="1" spc="-295" dirty="0">
                <a:latin typeface="Arial"/>
                <a:cs typeface="Arial"/>
              </a:rPr>
              <a:t>Two-Stage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655" dirty="0">
                <a:latin typeface="Arial"/>
                <a:cs typeface="Arial"/>
              </a:rPr>
              <a:t> </a:t>
            </a:r>
            <a:r>
              <a:rPr sz="3000" b="0" i="1" spc="-254" dirty="0">
                <a:latin typeface="Arial"/>
                <a:cs typeface="Arial"/>
              </a:rPr>
              <a:t>Program:  </a:t>
            </a:r>
            <a:r>
              <a:rPr sz="3000" b="0" i="1" spc="-350" dirty="0">
                <a:latin typeface="Arial"/>
                <a:cs typeface="Arial"/>
              </a:rPr>
              <a:t>Test </a:t>
            </a:r>
            <a:r>
              <a:rPr sz="3000" b="0" i="1" spc="-290" dirty="0">
                <a:latin typeface="Arial"/>
                <a:cs typeface="Arial"/>
              </a:rPr>
              <a:t>1 </a:t>
            </a:r>
            <a:r>
              <a:rPr sz="3000" b="0" i="1" spc="-245" dirty="0">
                <a:latin typeface="Arial"/>
                <a:cs typeface="Arial"/>
              </a:rPr>
              <a:t>(Blood</a:t>
            </a:r>
            <a:r>
              <a:rPr sz="3000" b="0" i="1" spc="-340" dirty="0">
                <a:latin typeface="Arial"/>
                <a:cs typeface="Arial"/>
              </a:rPr>
              <a:t> </a:t>
            </a:r>
            <a:r>
              <a:rPr sz="3000" b="0" i="1" spc="-285" dirty="0">
                <a:latin typeface="Arial"/>
                <a:cs typeface="Arial"/>
              </a:rPr>
              <a:t>Sugar)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3333" y="1683067"/>
            <a:ext cx="3359785" cy="1781175"/>
            <a:chOff x="4573333" y="1683067"/>
            <a:chExt cx="3359785" cy="1781175"/>
          </a:xfrm>
        </p:grpSpPr>
        <p:sp>
          <p:nvSpPr>
            <p:cNvPr id="3" name="object 3"/>
            <p:cNvSpPr/>
            <p:nvPr/>
          </p:nvSpPr>
          <p:spPr>
            <a:xfrm>
              <a:off x="4578096" y="1687829"/>
              <a:ext cx="3350260" cy="1765300"/>
            </a:xfrm>
            <a:custGeom>
              <a:avLst/>
              <a:gdLst/>
              <a:ahLst/>
              <a:cxnLst/>
              <a:rect l="l" t="t" r="r" b="b"/>
              <a:pathLst>
                <a:path w="3350259" h="1765300">
                  <a:moveTo>
                    <a:pt x="3349752" y="1764791"/>
                  </a:moveTo>
                  <a:lnTo>
                    <a:pt x="3349752" y="0"/>
                  </a:lnTo>
                  <a:lnTo>
                    <a:pt x="0" y="0"/>
                  </a:lnTo>
                  <a:lnTo>
                    <a:pt x="0" y="1764792"/>
                  </a:lnTo>
                  <a:lnTo>
                    <a:pt x="3349752" y="1764791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8096" y="1687829"/>
              <a:ext cx="3350260" cy="1765300"/>
            </a:xfrm>
            <a:custGeom>
              <a:avLst/>
              <a:gdLst/>
              <a:ahLst/>
              <a:cxnLst/>
              <a:rect l="l" t="t" r="r" b="b"/>
              <a:pathLst>
                <a:path w="3350259" h="1765300">
                  <a:moveTo>
                    <a:pt x="0" y="0"/>
                  </a:moveTo>
                  <a:lnTo>
                    <a:pt x="0" y="1764792"/>
                  </a:lnTo>
                  <a:lnTo>
                    <a:pt x="3349752" y="1764791"/>
                  </a:lnTo>
                  <a:lnTo>
                    <a:pt x="3349752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57544" y="1687829"/>
              <a:ext cx="0" cy="1771650"/>
            </a:xfrm>
            <a:custGeom>
              <a:avLst/>
              <a:gdLst/>
              <a:ahLst/>
              <a:cxnLst/>
              <a:rect l="l" t="t" r="r" b="b"/>
              <a:pathLst>
                <a:path h="1771650">
                  <a:moveTo>
                    <a:pt x="0" y="0"/>
                  </a:moveTo>
                  <a:lnTo>
                    <a:pt x="0" y="17716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9620" y="2631947"/>
              <a:ext cx="3347085" cy="0"/>
            </a:xfrm>
            <a:custGeom>
              <a:avLst/>
              <a:gdLst/>
              <a:ahLst/>
              <a:cxnLst/>
              <a:rect l="l" t="t" r="r" b="b"/>
              <a:pathLst>
                <a:path w="3347084">
                  <a:moveTo>
                    <a:pt x="0" y="0"/>
                  </a:moveTo>
                  <a:lnTo>
                    <a:pt x="334670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92978" y="1279651"/>
            <a:ext cx="96011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0" dirty="0">
                <a:latin typeface="Arial"/>
                <a:cs typeface="Arial"/>
              </a:rPr>
              <a:t>Diabetes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0855" y="1809108"/>
            <a:ext cx="312420" cy="1212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60"/>
              </a:lnSpc>
            </a:pPr>
            <a:r>
              <a:rPr sz="2000" spc="-114" dirty="0">
                <a:latin typeface="Arial"/>
                <a:cs typeface="Arial"/>
              </a:rPr>
              <a:t>Test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8096" y="1687829"/>
            <a:ext cx="1679575" cy="94424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R="12700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350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8096" y="2631948"/>
            <a:ext cx="1679575" cy="821055"/>
          </a:xfrm>
          <a:prstGeom prst="rect">
            <a:avLst/>
          </a:prstGeom>
          <a:solidFill>
            <a:srgbClr val="D7D777"/>
          </a:solidFill>
          <a:ln w="9525">
            <a:solidFill>
              <a:srgbClr val="000000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latin typeface="Arial"/>
                <a:cs typeface="Arial"/>
              </a:rPr>
              <a:t>150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2889" y="200050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1900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7544" y="2631948"/>
            <a:ext cx="1670685" cy="821055"/>
          </a:xfrm>
          <a:prstGeom prst="rect">
            <a:avLst/>
          </a:prstGeom>
          <a:solidFill>
            <a:srgbClr val="D7D777"/>
          </a:solidFill>
          <a:ln w="9525">
            <a:solidFill>
              <a:srgbClr val="000000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latin typeface="Arial"/>
                <a:cs typeface="Arial"/>
              </a:rPr>
              <a:t>7600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7516" y="1324524"/>
            <a:ext cx="17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9127" y="1324524"/>
            <a:ext cx="1524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36824" y="2035520"/>
            <a:ext cx="17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2706" y="2892675"/>
            <a:ext cx="1524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88482" y="2000250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2250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6094" y="2807162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7750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8922" y="3524248"/>
            <a:ext cx="18719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085850" algn="l"/>
              </a:tabLst>
            </a:pPr>
            <a:r>
              <a:rPr sz="2000" b="1" spc="-5" dirty="0">
                <a:latin typeface="Arial"/>
                <a:cs typeface="Arial"/>
              </a:rPr>
              <a:t>9500	</a:t>
            </a:r>
            <a:r>
              <a:rPr sz="2000" b="1" spc="-10" dirty="0">
                <a:latin typeface="Arial"/>
                <a:cs typeface="Arial"/>
              </a:rPr>
              <a:t>10,000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6231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315" dirty="0">
                <a:latin typeface="Arial"/>
                <a:cs typeface="Arial"/>
              </a:rPr>
              <a:t>Example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29" dirty="0">
                <a:latin typeface="Arial"/>
                <a:cs typeface="Arial"/>
              </a:rPr>
              <a:t>a </a:t>
            </a:r>
            <a:r>
              <a:rPr sz="3000" b="0" i="1" spc="-295" dirty="0">
                <a:latin typeface="Arial"/>
                <a:cs typeface="Arial"/>
              </a:rPr>
              <a:t>Two-Stage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655" dirty="0">
                <a:latin typeface="Arial"/>
                <a:cs typeface="Arial"/>
              </a:rPr>
              <a:t> </a:t>
            </a:r>
            <a:r>
              <a:rPr sz="3000" b="0" i="1" spc="-254" dirty="0">
                <a:latin typeface="Arial"/>
                <a:cs typeface="Arial"/>
              </a:rPr>
              <a:t>Program:  </a:t>
            </a:r>
            <a:r>
              <a:rPr sz="3000" b="0" i="1" spc="-350" dirty="0">
                <a:latin typeface="Arial"/>
                <a:cs typeface="Arial"/>
              </a:rPr>
              <a:t>Test </a:t>
            </a:r>
            <a:r>
              <a:rPr sz="3000" b="0" i="1" spc="-290" dirty="0">
                <a:latin typeface="Arial"/>
                <a:cs typeface="Arial"/>
              </a:rPr>
              <a:t>2 </a:t>
            </a:r>
            <a:r>
              <a:rPr sz="3000" b="0" i="1" spc="-320" dirty="0">
                <a:latin typeface="Arial"/>
                <a:cs typeface="Arial"/>
              </a:rPr>
              <a:t>(Glucose </a:t>
            </a:r>
            <a:r>
              <a:rPr sz="3000" b="0" i="1" spc="-285" dirty="0">
                <a:latin typeface="Arial"/>
                <a:cs typeface="Arial"/>
              </a:rPr>
              <a:t>Tolerance</a:t>
            </a:r>
            <a:r>
              <a:rPr sz="3000" b="0" i="1" spc="-345" dirty="0">
                <a:latin typeface="Arial"/>
                <a:cs typeface="Arial"/>
              </a:rPr>
              <a:t> </a:t>
            </a:r>
            <a:r>
              <a:rPr sz="3000" b="0" i="1" spc="-315" dirty="0">
                <a:latin typeface="Arial"/>
                <a:cs typeface="Arial"/>
              </a:rPr>
              <a:t>Test)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123" y="1549400"/>
            <a:ext cx="3053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114" dirty="0">
                <a:solidFill>
                  <a:srgbClr val="969696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969696"/>
                </a:solidFill>
                <a:latin typeface="Arial"/>
                <a:cs typeface="Arial"/>
              </a:rPr>
              <a:t>1 </a:t>
            </a:r>
            <a:r>
              <a:rPr sz="2400" b="1" spc="-55" dirty="0">
                <a:solidFill>
                  <a:srgbClr val="969696"/>
                </a:solidFill>
                <a:latin typeface="Arial"/>
                <a:cs typeface="Arial"/>
              </a:rPr>
              <a:t>(blood</a:t>
            </a:r>
            <a:r>
              <a:rPr sz="2400" b="1" spc="-48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969696"/>
                </a:solidFill>
                <a:latin typeface="Arial"/>
                <a:cs typeface="Arial"/>
              </a:rPr>
              <a:t>sugar)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123" y="1950911"/>
            <a:ext cx="3046730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0" indent="-394335">
              <a:lnSpc>
                <a:spcPts val="273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70%</a:t>
            </a:r>
            <a:endParaRPr sz="2400">
              <a:latin typeface="Arial"/>
              <a:cs typeface="Arial"/>
            </a:endParaRPr>
          </a:p>
          <a:p>
            <a:pPr marL="869950" indent="-394335">
              <a:lnSpc>
                <a:spcPts val="3629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80%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114" dirty="0">
                <a:solidFill>
                  <a:srgbClr val="7A1A24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7A1A24"/>
                </a:solidFill>
                <a:latin typeface="Arial"/>
                <a:cs typeface="Arial"/>
              </a:rPr>
              <a:t>2</a:t>
            </a:r>
            <a:r>
              <a:rPr sz="2400" b="1" spc="-27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7A1A24"/>
                </a:solidFill>
                <a:latin typeface="Arial"/>
                <a:cs typeface="Arial"/>
              </a:rPr>
              <a:t>(glucose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3119" y="3124301"/>
            <a:ext cx="198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7A1A24"/>
                </a:solidFill>
                <a:latin typeface="Arial"/>
                <a:cs typeface="Arial"/>
              </a:rPr>
              <a:t>tolerance</a:t>
            </a:r>
            <a:r>
              <a:rPr sz="2400" b="1" spc="-2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test)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7419" y="3525965"/>
            <a:ext cx="2583180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0" indent="-394335">
              <a:lnSpc>
                <a:spcPts val="27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406400" indent="-394335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54421" y="6088634"/>
            <a:ext cx="448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350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6250" y="608863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1900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8095" y="608863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2250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031226" y="1970277"/>
            <a:ext cx="151765" cy="36830"/>
            <a:chOff x="8031226" y="1970277"/>
            <a:chExt cx="151765" cy="36830"/>
          </a:xfrm>
        </p:grpSpPr>
        <p:sp>
          <p:nvSpPr>
            <p:cNvPr id="29" name="object 29"/>
            <p:cNvSpPr/>
            <p:nvPr/>
          </p:nvSpPr>
          <p:spPr>
            <a:xfrm>
              <a:off x="8037576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7576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310880" y="1970277"/>
            <a:ext cx="151130" cy="36830"/>
            <a:chOff x="8310880" y="1970277"/>
            <a:chExt cx="151130" cy="36830"/>
          </a:xfrm>
        </p:grpSpPr>
        <p:sp>
          <p:nvSpPr>
            <p:cNvPr id="32" name="object 32"/>
            <p:cNvSpPr/>
            <p:nvPr/>
          </p:nvSpPr>
          <p:spPr>
            <a:xfrm>
              <a:off x="8317230" y="197662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137922" y="23622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137922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17230" y="197662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0" y="0"/>
                  </a:moveTo>
                  <a:lnTo>
                    <a:pt x="0" y="23622"/>
                  </a:lnTo>
                  <a:lnTo>
                    <a:pt x="137922" y="23622"/>
                  </a:lnTo>
                  <a:lnTo>
                    <a:pt x="13792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586723" y="1970277"/>
            <a:ext cx="153035" cy="36830"/>
            <a:chOff x="8586723" y="1970277"/>
            <a:chExt cx="153035" cy="36830"/>
          </a:xfrm>
        </p:grpSpPr>
        <p:sp>
          <p:nvSpPr>
            <p:cNvPr id="35" name="object 35"/>
            <p:cNvSpPr/>
            <p:nvPr/>
          </p:nvSpPr>
          <p:spPr>
            <a:xfrm>
              <a:off x="859307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2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140207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9307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448802" y="2370327"/>
            <a:ext cx="151765" cy="36830"/>
            <a:chOff x="8448802" y="2370327"/>
            <a:chExt cx="151765" cy="36830"/>
          </a:xfrm>
        </p:grpSpPr>
        <p:sp>
          <p:nvSpPr>
            <p:cNvPr id="38" name="object 38"/>
            <p:cNvSpPr/>
            <p:nvPr/>
          </p:nvSpPr>
          <p:spPr>
            <a:xfrm>
              <a:off x="8455152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2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138683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55152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170671" y="2370327"/>
            <a:ext cx="151765" cy="36830"/>
            <a:chOff x="8170671" y="2370327"/>
            <a:chExt cx="151765" cy="36830"/>
          </a:xfrm>
        </p:grpSpPr>
        <p:sp>
          <p:nvSpPr>
            <p:cNvPr id="41" name="object 41"/>
            <p:cNvSpPr/>
            <p:nvPr/>
          </p:nvSpPr>
          <p:spPr>
            <a:xfrm>
              <a:off x="8177021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77021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959603" y="1970277"/>
            <a:ext cx="3084830" cy="436880"/>
            <a:chOff x="4959603" y="1970277"/>
            <a:chExt cx="3084830" cy="436880"/>
          </a:xfrm>
        </p:grpSpPr>
        <p:sp>
          <p:nvSpPr>
            <p:cNvPr id="44" name="object 44"/>
            <p:cNvSpPr/>
            <p:nvPr/>
          </p:nvSpPr>
          <p:spPr>
            <a:xfrm>
              <a:off x="4975097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75097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53227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8" y="23621"/>
                  </a:moveTo>
                  <a:lnTo>
                    <a:pt x="140208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8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53227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3211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211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1024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1024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89903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89903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67271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67271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45401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45401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25055" y="197662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137922" y="23621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7922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24293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0242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0242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8055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8055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59445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59445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898129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98129" y="2376677"/>
              <a:ext cx="139700" cy="24130"/>
            </a:xfrm>
            <a:custGeom>
              <a:avLst/>
              <a:gdLst/>
              <a:ahLst/>
              <a:cxnLst/>
              <a:rect l="l" t="t" r="r" b="b"/>
              <a:pathLst>
                <a:path w="139700" h="24130">
                  <a:moveTo>
                    <a:pt x="139446" y="0"/>
                  </a:moveTo>
                  <a:lnTo>
                    <a:pt x="139446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944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1999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1999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186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186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6297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6297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84847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84847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0"/>
                  </a:moveTo>
                  <a:lnTo>
                    <a:pt x="140207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05955" y="2376677"/>
              <a:ext cx="139700" cy="24130"/>
            </a:xfrm>
            <a:custGeom>
              <a:avLst/>
              <a:gdLst/>
              <a:ahLst/>
              <a:cxnLst/>
              <a:rect l="l" t="t" r="r" b="b"/>
              <a:pathLst>
                <a:path w="139700" h="24130">
                  <a:moveTo>
                    <a:pt x="139446" y="23621"/>
                  </a:moveTo>
                  <a:lnTo>
                    <a:pt x="139446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9446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05193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0"/>
                  </a:moveTo>
                  <a:lnTo>
                    <a:pt x="140207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27825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27825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8" y="0"/>
                  </a:moveTo>
                  <a:lnTo>
                    <a:pt x="140208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48171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48171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8" y="0"/>
                  </a:moveTo>
                  <a:lnTo>
                    <a:pt x="140208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7232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7232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0"/>
                  </a:moveTo>
                  <a:lnTo>
                    <a:pt x="138684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92673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92673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0"/>
                  </a:moveTo>
                  <a:lnTo>
                    <a:pt x="138684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15305" y="237667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137922" y="23621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7922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14543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0"/>
                  </a:moveTo>
                  <a:lnTo>
                    <a:pt x="138684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65953" y="2308097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19050" y="79247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79247"/>
                  </a:lnTo>
                  <a:lnTo>
                    <a:pt x="19050" y="79247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65953" y="2308097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0" y="79248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9248"/>
                  </a:lnTo>
                  <a:lnTo>
                    <a:pt x="0" y="79248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65953" y="1987295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89">
                  <a:moveTo>
                    <a:pt x="19050" y="160781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60781"/>
                  </a:lnTo>
                  <a:lnTo>
                    <a:pt x="19050" y="16078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65953" y="1987295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89">
                  <a:moveTo>
                    <a:pt x="0" y="160781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160781"/>
                  </a:lnTo>
                  <a:lnTo>
                    <a:pt x="0" y="160781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8831326" y="1970277"/>
            <a:ext cx="57785" cy="184150"/>
            <a:chOff x="8831326" y="1970277"/>
            <a:chExt cx="57785" cy="184150"/>
          </a:xfrm>
        </p:grpSpPr>
        <p:sp>
          <p:nvSpPr>
            <p:cNvPr id="93" name="object 93"/>
            <p:cNvSpPr/>
            <p:nvPr/>
          </p:nvSpPr>
          <p:spPr>
            <a:xfrm>
              <a:off x="8862822" y="1987295"/>
              <a:ext cx="20320" cy="161290"/>
            </a:xfrm>
            <a:custGeom>
              <a:avLst/>
              <a:gdLst/>
              <a:ahLst/>
              <a:cxnLst/>
              <a:rect l="l" t="t" r="r" b="b"/>
              <a:pathLst>
                <a:path w="20320" h="161289">
                  <a:moveTo>
                    <a:pt x="19811" y="160782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160782"/>
                  </a:lnTo>
                  <a:lnTo>
                    <a:pt x="19811" y="1607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862822" y="1987295"/>
              <a:ext cx="20320" cy="161290"/>
            </a:xfrm>
            <a:custGeom>
              <a:avLst/>
              <a:gdLst/>
              <a:ahLst/>
              <a:cxnLst/>
              <a:rect l="l" t="t" r="r" b="b"/>
              <a:pathLst>
                <a:path w="20320" h="161289">
                  <a:moveTo>
                    <a:pt x="0" y="0"/>
                  </a:moveTo>
                  <a:lnTo>
                    <a:pt x="0" y="160782"/>
                  </a:lnTo>
                  <a:lnTo>
                    <a:pt x="19811" y="160782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37676" y="1976627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59" h="24130">
                  <a:moveTo>
                    <a:pt x="35051" y="23622"/>
                  </a:moveTo>
                  <a:lnTo>
                    <a:pt x="35051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35051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37676" y="1976627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59" h="24130">
                  <a:moveTo>
                    <a:pt x="35051" y="0"/>
                  </a:moveTo>
                  <a:lnTo>
                    <a:pt x="35051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3505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5246878" y="6059170"/>
            <a:ext cx="153035" cy="37465"/>
            <a:chOff x="5246878" y="6059170"/>
            <a:chExt cx="153035" cy="37465"/>
          </a:xfrm>
        </p:grpSpPr>
        <p:sp>
          <p:nvSpPr>
            <p:cNvPr id="98" name="object 98"/>
            <p:cNvSpPr/>
            <p:nvPr/>
          </p:nvSpPr>
          <p:spPr>
            <a:xfrm>
              <a:off x="5253228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8" y="24383"/>
                  </a:moveTo>
                  <a:lnTo>
                    <a:pt x="140208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8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53228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5525770" y="6059170"/>
            <a:ext cx="151765" cy="37465"/>
            <a:chOff x="5525770" y="6059170"/>
            <a:chExt cx="151765" cy="37465"/>
          </a:xfrm>
        </p:grpSpPr>
        <p:sp>
          <p:nvSpPr>
            <p:cNvPr id="101" name="object 101"/>
            <p:cNvSpPr/>
            <p:nvPr/>
          </p:nvSpPr>
          <p:spPr>
            <a:xfrm>
              <a:off x="553212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3212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5803900" y="6059170"/>
            <a:ext cx="151765" cy="37465"/>
            <a:chOff x="5803900" y="6059170"/>
            <a:chExt cx="151765" cy="37465"/>
          </a:xfrm>
        </p:grpSpPr>
        <p:sp>
          <p:nvSpPr>
            <p:cNvPr id="104" name="object 104"/>
            <p:cNvSpPr/>
            <p:nvPr/>
          </p:nvSpPr>
          <p:spPr>
            <a:xfrm>
              <a:off x="581025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1025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083553" y="6059170"/>
            <a:ext cx="151765" cy="37465"/>
            <a:chOff x="6083553" y="6059170"/>
            <a:chExt cx="151765" cy="37465"/>
          </a:xfrm>
        </p:grpSpPr>
        <p:sp>
          <p:nvSpPr>
            <p:cNvPr id="107" name="object 107"/>
            <p:cNvSpPr/>
            <p:nvPr/>
          </p:nvSpPr>
          <p:spPr>
            <a:xfrm>
              <a:off x="6089903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89903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6360921" y="6059170"/>
            <a:ext cx="151765" cy="37465"/>
            <a:chOff x="6360921" y="6059170"/>
            <a:chExt cx="151765" cy="37465"/>
          </a:xfrm>
        </p:grpSpPr>
        <p:sp>
          <p:nvSpPr>
            <p:cNvPr id="110" name="object 110"/>
            <p:cNvSpPr/>
            <p:nvPr/>
          </p:nvSpPr>
          <p:spPr>
            <a:xfrm>
              <a:off x="6367271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367271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6639052" y="6059170"/>
            <a:ext cx="153035" cy="37465"/>
            <a:chOff x="6639052" y="6059170"/>
            <a:chExt cx="153035" cy="37465"/>
          </a:xfrm>
        </p:grpSpPr>
        <p:sp>
          <p:nvSpPr>
            <p:cNvPr id="113" name="object 113"/>
            <p:cNvSpPr/>
            <p:nvPr/>
          </p:nvSpPr>
          <p:spPr>
            <a:xfrm>
              <a:off x="6645402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645402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917943" y="6059170"/>
            <a:ext cx="151765" cy="37465"/>
            <a:chOff x="6917943" y="6059170"/>
            <a:chExt cx="151765" cy="37465"/>
          </a:xfrm>
        </p:grpSpPr>
        <p:sp>
          <p:nvSpPr>
            <p:cNvPr id="116" name="object 116"/>
            <p:cNvSpPr/>
            <p:nvPr/>
          </p:nvSpPr>
          <p:spPr>
            <a:xfrm>
              <a:off x="6925055" y="606552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7922" y="24383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7922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24293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7196073" y="6059170"/>
            <a:ext cx="153035" cy="37465"/>
            <a:chOff x="7196073" y="6059170"/>
            <a:chExt cx="153035" cy="37465"/>
          </a:xfrm>
        </p:grpSpPr>
        <p:sp>
          <p:nvSpPr>
            <p:cNvPr id="119" name="object 119"/>
            <p:cNvSpPr/>
            <p:nvPr/>
          </p:nvSpPr>
          <p:spPr>
            <a:xfrm>
              <a:off x="720242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20242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7474204" y="6059170"/>
            <a:ext cx="153035" cy="37465"/>
            <a:chOff x="7474204" y="6059170"/>
            <a:chExt cx="153035" cy="37465"/>
          </a:xfrm>
        </p:grpSpPr>
        <p:sp>
          <p:nvSpPr>
            <p:cNvPr id="122" name="object 122"/>
            <p:cNvSpPr/>
            <p:nvPr/>
          </p:nvSpPr>
          <p:spPr>
            <a:xfrm>
              <a:off x="7480554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480554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7753095" y="6059170"/>
            <a:ext cx="151765" cy="37465"/>
            <a:chOff x="7753095" y="6059170"/>
            <a:chExt cx="151765" cy="37465"/>
          </a:xfrm>
        </p:grpSpPr>
        <p:sp>
          <p:nvSpPr>
            <p:cNvPr id="125" name="object 125"/>
            <p:cNvSpPr/>
            <p:nvPr/>
          </p:nvSpPr>
          <p:spPr>
            <a:xfrm>
              <a:off x="7759445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759445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8031226" y="6059170"/>
            <a:ext cx="151765" cy="37465"/>
            <a:chOff x="8031226" y="6059170"/>
            <a:chExt cx="151765" cy="37465"/>
          </a:xfrm>
        </p:grpSpPr>
        <p:sp>
          <p:nvSpPr>
            <p:cNvPr id="128" name="object 128"/>
            <p:cNvSpPr/>
            <p:nvPr/>
          </p:nvSpPr>
          <p:spPr>
            <a:xfrm>
              <a:off x="8037576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037576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8310880" y="6059170"/>
            <a:ext cx="151130" cy="37465"/>
            <a:chOff x="8310880" y="6059170"/>
            <a:chExt cx="151130" cy="37465"/>
          </a:xfrm>
        </p:grpSpPr>
        <p:sp>
          <p:nvSpPr>
            <p:cNvPr id="131" name="object 131"/>
            <p:cNvSpPr/>
            <p:nvPr/>
          </p:nvSpPr>
          <p:spPr>
            <a:xfrm>
              <a:off x="8317230" y="606552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7922" y="24383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7922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317230" y="606552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0" y="0"/>
                  </a:moveTo>
                  <a:lnTo>
                    <a:pt x="0" y="24384"/>
                  </a:lnTo>
                  <a:lnTo>
                    <a:pt x="137922" y="24384"/>
                  </a:lnTo>
                  <a:lnTo>
                    <a:pt x="13792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8586723" y="6059170"/>
            <a:ext cx="153035" cy="37465"/>
            <a:chOff x="8586723" y="6059170"/>
            <a:chExt cx="153035" cy="37465"/>
          </a:xfrm>
        </p:grpSpPr>
        <p:sp>
          <p:nvSpPr>
            <p:cNvPr id="134" name="object 134"/>
            <p:cNvSpPr/>
            <p:nvPr/>
          </p:nvSpPr>
          <p:spPr>
            <a:xfrm>
              <a:off x="859307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59307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8796273" y="6391402"/>
            <a:ext cx="92710" cy="105410"/>
            <a:chOff x="8796273" y="6391402"/>
            <a:chExt cx="92710" cy="105410"/>
          </a:xfrm>
        </p:grpSpPr>
        <p:sp>
          <p:nvSpPr>
            <p:cNvPr id="137" name="object 137"/>
            <p:cNvSpPr/>
            <p:nvPr/>
          </p:nvSpPr>
          <p:spPr>
            <a:xfrm>
              <a:off x="8862821" y="6397752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19811" y="79248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19811" y="792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62821" y="6397752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0" y="0"/>
                  </a:moveTo>
                  <a:lnTo>
                    <a:pt x="0" y="79248"/>
                  </a:lnTo>
                  <a:lnTo>
                    <a:pt x="19811" y="79248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02623" y="6465570"/>
              <a:ext cx="70485" cy="24765"/>
            </a:xfrm>
            <a:custGeom>
              <a:avLst/>
              <a:gdLst/>
              <a:ahLst/>
              <a:cxnLst/>
              <a:rect l="l" t="t" r="r" b="b"/>
              <a:pathLst>
                <a:path w="70484" h="24764">
                  <a:moveTo>
                    <a:pt x="70103" y="24383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7010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802623" y="6465570"/>
              <a:ext cx="70485" cy="24765"/>
            </a:xfrm>
            <a:custGeom>
              <a:avLst/>
              <a:gdLst/>
              <a:ahLst/>
              <a:cxnLst/>
              <a:rect l="l" t="t" r="r" b="b"/>
              <a:pathLst>
                <a:path w="70484" h="24764">
                  <a:moveTo>
                    <a:pt x="70103" y="0"/>
                  </a:moveTo>
                  <a:lnTo>
                    <a:pt x="7010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7010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8448802" y="6459220"/>
            <a:ext cx="151765" cy="37465"/>
            <a:chOff x="8448802" y="6459220"/>
            <a:chExt cx="151765" cy="37465"/>
          </a:xfrm>
        </p:grpSpPr>
        <p:sp>
          <p:nvSpPr>
            <p:cNvPr id="142" name="object 142"/>
            <p:cNvSpPr/>
            <p:nvPr/>
          </p:nvSpPr>
          <p:spPr>
            <a:xfrm>
              <a:off x="8455152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455152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8170671" y="6459220"/>
            <a:ext cx="151765" cy="37465"/>
            <a:chOff x="8170671" y="6459220"/>
            <a:chExt cx="151765" cy="37465"/>
          </a:xfrm>
        </p:grpSpPr>
        <p:sp>
          <p:nvSpPr>
            <p:cNvPr id="145" name="object 145"/>
            <p:cNvSpPr/>
            <p:nvPr/>
          </p:nvSpPr>
          <p:spPr>
            <a:xfrm>
              <a:off x="8177021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177021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7891780" y="6459220"/>
            <a:ext cx="152400" cy="37465"/>
            <a:chOff x="7891780" y="6459220"/>
            <a:chExt cx="152400" cy="37465"/>
          </a:xfrm>
        </p:grpSpPr>
        <p:sp>
          <p:nvSpPr>
            <p:cNvPr id="148" name="object 148"/>
            <p:cNvSpPr/>
            <p:nvPr/>
          </p:nvSpPr>
          <p:spPr>
            <a:xfrm>
              <a:off x="7898130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98130" y="6465570"/>
              <a:ext cx="139700" cy="24765"/>
            </a:xfrm>
            <a:custGeom>
              <a:avLst/>
              <a:gdLst/>
              <a:ahLst/>
              <a:cxnLst/>
              <a:rect l="l" t="t" r="r" b="b"/>
              <a:pathLst>
                <a:path w="139700" h="24764">
                  <a:moveTo>
                    <a:pt x="139446" y="0"/>
                  </a:moveTo>
                  <a:lnTo>
                    <a:pt x="139446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944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7613650" y="6459220"/>
            <a:ext cx="151765" cy="37465"/>
            <a:chOff x="7613650" y="6459220"/>
            <a:chExt cx="151765" cy="37465"/>
          </a:xfrm>
        </p:grpSpPr>
        <p:sp>
          <p:nvSpPr>
            <p:cNvPr id="151" name="object 151"/>
            <p:cNvSpPr/>
            <p:nvPr/>
          </p:nvSpPr>
          <p:spPr>
            <a:xfrm>
              <a:off x="7620000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620000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7335519" y="6459220"/>
            <a:ext cx="151765" cy="37465"/>
            <a:chOff x="7335519" y="6459220"/>
            <a:chExt cx="151765" cy="37465"/>
          </a:xfrm>
        </p:grpSpPr>
        <p:sp>
          <p:nvSpPr>
            <p:cNvPr id="154" name="object 154"/>
            <p:cNvSpPr/>
            <p:nvPr/>
          </p:nvSpPr>
          <p:spPr>
            <a:xfrm>
              <a:off x="7341869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341869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7056628" y="6459220"/>
            <a:ext cx="151765" cy="37465"/>
            <a:chOff x="7056628" y="6459220"/>
            <a:chExt cx="151765" cy="37465"/>
          </a:xfrm>
        </p:grpSpPr>
        <p:sp>
          <p:nvSpPr>
            <p:cNvPr id="157" name="object 157"/>
            <p:cNvSpPr/>
            <p:nvPr/>
          </p:nvSpPr>
          <p:spPr>
            <a:xfrm>
              <a:off x="706297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6297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6778497" y="6459220"/>
            <a:ext cx="153035" cy="37465"/>
            <a:chOff x="6778497" y="6459220"/>
            <a:chExt cx="153035" cy="37465"/>
          </a:xfrm>
        </p:grpSpPr>
        <p:sp>
          <p:nvSpPr>
            <p:cNvPr id="160" name="object 160"/>
            <p:cNvSpPr/>
            <p:nvPr/>
          </p:nvSpPr>
          <p:spPr>
            <a:xfrm>
              <a:off x="6784847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784847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0"/>
                  </a:moveTo>
                  <a:lnTo>
                    <a:pt x="140207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6498844" y="6459220"/>
            <a:ext cx="153035" cy="37465"/>
            <a:chOff x="6498844" y="6459220"/>
            <a:chExt cx="153035" cy="37465"/>
          </a:xfrm>
        </p:grpSpPr>
        <p:sp>
          <p:nvSpPr>
            <p:cNvPr id="163" name="object 163"/>
            <p:cNvSpPr/>
            <p:nvPr/>
          </p:nvSpPr>
          <p:spPr>
            <a:xfrm>
              <a:off x="6505956" y="6465570"/>
              <a:ext cx="139700" cy="24765"/>
            </a:xfrm>
            <a:custGeom>
              <a:avLst/>
              <a:gdLst/>
              <a:ahLst/>
              <a:cxnLst/>
              <a:rect l="l" t="t" r="r" b="b"/>
              <a:pathLst>
                <a:path w="139700" h="24764">
                  <a:moveTo>
                    <a:pt x="139446" y="24383"/>
                  </a:moveTo>
                  <a:lnTo>
                    <a:pt x="139446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9446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05194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0"/>
                  </a:moveTo>
                  <a:lnTo>
                    <a:pt x="140207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6221476" y="6459220"/>
            <a:ext cx="153035" cy="37465"/>
            <a:chOff x="6221476" y="6459220"/>
            <a:chExt cx="153035" cy="37465"/>
          </a:xfrm>
        </p:grpSpPr>
        <p:sp>
          <p:nvSpPr>
            <p:cNvPr id="166" name="object 166"/>
            <p:cNvSpPr/>
            <p:nvPr/>
          </p:nvSpPr>
          <p:spPr>
            <a:xfrm>
              <a:off x="6227826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227826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8" y="0"/>
                  </a:moveTo>
                  <a:lnTo>
                    <a:pt x="140208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5941821" y="6459220"/>
            <a:ext cx="153035" cy="37465"/>
            <a:chOff x="5941821" y="6459220"/>
            <a:chExt cx="153035" cy="37465"/>
          </a:xfrm>
        </p:grpSpPr>
        <p:sp>
          <p:nvSpPr>
            <p:cNvPr id="169" name="object 169"/>
            <p:cNvSpPr/>
            <p:nvPr/>
          </p:nvSpPr>
          <p:spPr>
            <a:xfrm>
              <a:off x="5948171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948171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8" y="0"/>
                  </a:moveTo>
                  <a:lnTo>
                    <a:pt x="140208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5665978" y="6459220"/>
            <a:ext cx="151765" cy="37465"/>
            <a:chOff x="5665978" y="6459220"/>
            <a:chExt cx="151765" cy="37465"/>
          </a:xfrm>
        </p:grpSpPr>
        <p:sp>
          <p:nvSpPr>
            <p:cNvPr id="172" name="object 172"/>
            <p:cNvSpPr/>
            <p:nvPr/>
          </p:nvSpPr>
          <p:spPr>
            <a:xfrm>
              <a:off x="567232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67232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0"/>
                  </a:moveTo>
                  <a:lnTo>
                    <a:pt x="138684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5386323" y="6459220"/>
            <a:ext cx="151765" cy="37465"/>
            <a:chOff x="5386323" y="6459220"/>
            <a:chExt cx="151765" cy="37465"/>
          </a:xfrm>
        </p:grpSpPr>
        <p:sp>
          <p:nvSpPr>
            <p:cNvPr id="175" name="object 175"/>
            <p:cNvSpPr/>
            <p:nvPr/>
          </p:nvSpPr>
          <p:spPr>
            <a:xfrm>
              <a:off x="5392673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2673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0"/>
                  </a:moveTo>
                  <a:lnTo>
                    <a:pt x="138684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5108194" y="6459220"/>
            <a:ext cx="151765" cy="37465"/>
            <a:chOff x="5108194" y="6459220"/>
            <a:chExt cx="151765" cy="37465"/>
          </a:xfrm>
        </p:grpSpPr>
        <p:sp>
          <p:nvSpPr>
            <p:cNvPr id="178" name="object 178"/>
            <p:cNvSpPr/>
            <p:nvPr/>
          </p:nvSpPr>
          <p:spPr>
            <a:xfrm>
              <a:off x="5115306" y="646557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7922" y="24383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7922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14544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0"/>
                  </a:moveTo>
                  <a:lnTo>
                    <a:pt x="138684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4959603" y="6391402"/>
            <a:ext cx="31750" cy="92075"/>
            <a:chOff x="4959603" y="6391402"/>
            <a:chExt cx="31750" cy="92075"/>
          </a:xfrm>
        </p:grpSpPr>
        <p:sp>
          <p:nvSpPr>
            <p:cNvPr id="181" name="object 181"/>
            <p:cNvSpPr/>
            <p:nvPr/>
          </p:nvSpPr>
          <p:spPr>
            <a:xfrm>
              <a:off x="4965953" y="6397752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19050" y="79248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19050" y="792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65953" y="6397752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0" y="79248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9248"/>
                  </a:lnTo>
                  <a:lnTo>
                    <a:pt x="0" y="79248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4959603" y="6059170"/>
            <a:ext cx="160655" cy="184150"/>
            <a:chOff x="4959603" y="6059170"/>
            <a:chExt cx="160655" cy="184150"/>
          </a:xfrm>
        </p:grpSpPr>
        <p:sp>
          <p:nvSpPr>
            <p:cNvPr id="184" name="object 184"/>
            <p:cNvSpPr/>
            <p:nvPr/>
          </p:nvSpPr>
          <p:spPr>
            <a:xfrm>
              <a:off x="4975097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975097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965953" y="6076950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20">
                  <a:moveTo>
                    <a:pt x="19050" y="16002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19050" y="16002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965953" y="6076950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20">
                  <a:moveTo>
                    <a:pt x="0" y="160020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160020"/>
                  </a:lnTo>
                  <a:lnTo>
                    <a:pt x="0" y="16002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8796273" y="2301748"/>
            <a:ext cx="106680" cy="3942079"/>
            <a:chOff x="8796273" y="2301748"/>
            <a:chExt cx="106680" cy="3942079"/>
          </a:xfrm>
        </p:grpSpPr>
        <p:sp>
          <p:nvSpPr>
            <p:cNvPr id="189" name="object 189"/>
            <p:cNvSpPr/>
            <p:nvPr/>
          </p:nvSpPr>
          <p:spPr>
            <a:xfrm>
              <a:off x="8862821" y="2308098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19811" y="79248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19811" y="792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862821" y="2308098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0" y="0"/>
                  </a:moveTo>
                  <a:lnTo>
                    <a:pt x="0" y="79248"/>
                  </a:lnTo>
                  <a:lnTo>
                    <a:pt x="19811" y="79248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802623" y="2376678"/>
              <a:ext cx="70485" cy="24130"/>
            </a:xfrm>
            <a:custGeom>
              <a:avLst/>
              <a:gdLst/>
              <a:ahLst/>
              <a:cxnLst/>
              <a:rect l="l" t="t" r="r" b="b"/>
              <a:pathLst>
                <a:path w="70484" h="24130">
                  <a:moveTo>
                    <a:pt x="70103" y="2362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70103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802623" y="2376678"/>
              <a:ext cx="70485" cy="24130"/>
            </a:xfrm>
            <a:custGeom>
              <a:avLst/>
              <a:gdLst/>
              <a:ahLst/>
              <a:cxnLst/>
              <a:rect l="l" t="t" r="r" b="b"/>
              <a:pathLst>
                <a:path w="70484" h="24130">
                  <a:moveTo>
                    <a:pt x="70103" y="0"/>
                  </a:moveTo>
                  <a:lnTo>
                    <a:pt x="7010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7010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862821" y="6076950"/>
              <a:ext cx="20320" cy="160020"/>
            </a:xfrm>
            <a:custGeom>
              <a:avLst/>
              <a:gdLst/>
              <a:ahLst/>
              <a:cxnLst/>
              <a:rect l="l" t="t" r="r" b="b"/>
              <a:pathLst>
                <a:path w="20320" h="160020">
                  <a:moveTo>
                    <a:pt x="19811" y="160020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19811" y="16002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862821" y="6076950"/>
              <a:ext cx="20320" cy="160020"/>
            </a:xfrm>
            <a:custGeom>
              <a:avLst/>
              <a:gdLst/>
              <a:ahLst/>
              <a:cxnLst/>
              <a:rect l="l" t="t" r="r" b="b"/>
              <a:pathLst>
                <a:path w="20320" h="160020">
                  <a:moveTo>
                    <a:pt x="0" y="0"/>
                  </a:moveTo>
                  <a:lnTo>
                    <a:pt x="0" y="160020"/>
                  </a:lnTo>
                  <a:lnTo>
                    <a:pt x="19811" y="160020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837675" y="6065519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59" h="24764">
                  <a:moveTo>
                    <a:pt x="35051" y="24383"/>
                  </a:moveTo>
                  <a:lnTo>
                    <a:pt x="35051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35051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837675" y="6065519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59" h="24764">
                  <a:moveTo>
                    <a:pt x="35051" y="0"/>
                  </a:moveTo>
                  <a:lnTo>
                    <a:pt x="35051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3505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826245" y="2387346"/>
              <a:ext cx="76200" cy="3657600"/>
            </a:xfrm>
            <a:custGeom>
              <a:avLst/>
              <a:gdLst/>
              <a:ahLst/>
              <a:cxnLst/>
              <a:rect l="l" t="t" r="r" b="b"/>
              <a:pathLst>
                <a:path w="76200" h="3657600">
                  <a:moveTo>
                    <a:pt x="76200" y="3581400"/>
                  </a:moveTo>
                  <a:lnTo>
                    <a:pt x="0" y="3581400"/>
                  </a:lnTo>
                  <a:lnTo>
                    <a:pt x="25907" y="3633216"/>
                  </a:lnTo>
                  <a:lnTo>
                    <a:pt x="25907" y="3594354"/>
                  </a:lnTo>
                  <a:lnTo>
                    <a:pt x="51053" y="3594354"/>
                  </a:lnTo>
                  <a:lnTo>
                    <a:pt x="51053" y="3631692"/>
                  </a:lnTo>
                  <a:lnTo>
                    <a:pt x="76200" y="3581400"/>
                  </a:lnTo>
                  <a:close/>
                </a:path>
                <a:path w="76200" h="3657600">
                  <a:moveTo>
                    <a:pt x="51053" y="3581400"/>
                  </a:moveTo>
                  <a:lnTo>
                    <a:pt x="51053" y="0"/>
                  </a:lnTo>
                  <a:lnTo>
                    <a:pt x="25907" y="0"/>
                  </a:lnTo>
                  <a:lnTo>
                    <a:pt x="25907" y="3581400"/>
                  </a:lnTo>
                  <a:lnTo>
                    <a:pt x="51053" y="3581400"/>
                  </a:lnTo>
                  <a:close/>
                </a:path>
                <a:path w="76200" h="3657600">
                  <a:moveTo>
                    <a:pt x="51053" y="3631692"/>
                  </a:moveTo>
                  <a:lnTo>
                    <a:pt x="51053" y="3594354"/>
                  </a:lnTo>
                  <a:lnTo>
                    <a:pt x="25907" y="3594354"/>
                  </a:lnTo>
                  <a:lnTo>
                    <a:pt x="25907" y="3633216"/>
                  </a:lnTo>
                  <a:lnTo>
                    <a:pt x="38100" y="3657600"/>
                  </a:lnTo>
                  <a:lnTo>
                    <a:pt x="51053" y="363169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/>
          <p:nvPr/>
        </p:nvSpPr>
        <p:spPr>
          <a:xfrm>
            <a:off x="5792978" y="3843782"/>
            <a:ext cx="96011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0" dirty="0">
                <a:latin typeface="Arial"/>
                <a:cs typeface="Arial"/>
              </a:rPr>
              <a:t>Diabetes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7" name="object 2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34</a:t>
            </a:fld>
            <a:endParaRPr spc="-90" dirty="0"/>
          </a:p>
        </p:txBody>
      </p:sp>
      <p:sp>
        <p:nvSpPr>
          <p:cNvPr id="199" name="object 199"/>
          <p:cNvSpPr txBox="1"/>
          <p:nvPr/>
        </p:nvSpPr>
        <p:spPr>
          <a:xfrm>
            <a:off x="4040855" y="4367905"/>
            <a:ext cx="312420" cy="1212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60"/>
              </a:lnSpc>
            </a:pPr>
            <a:r>
              <a:rPr sz="2000" spc="-114" dirty="0">
                <a:latin typeface="Arial"/>
                <a:cs typeface="Arial"/>
              </a:rPr>
              <a:t>Test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154393" y="3465014"/>
            <a:ext cx="490220" cy="7531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46355" algn="r">
              <a:lnSpc>
                <a:spcPct val="100000"/>
              </a:lnSpc>
              <a:spcBef>
                <a:spcPts val="565"/>
              </a:spcBef>
            </a:pPr>
            <a:r>
              <a:rPr sz="2000" b="1" spc="-5" dirty="0">
                <a:latin typeface="Arial"/>
                <a:cs typeface="Arial"/>
              </a:rPr>
              <a:t>500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9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7011914" y="3887977"/>
            <a:ext cx="1270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336658" y="4599735"/>
            <a:ext cx="17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362540" y="5456889"/>
            <a:ext cx="1524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204" name="object 204"/>
          <p:cNvGraphicFramePr>
            <a:graphicFrameLocks noGrp="1"/>
          </p:cNvGraphicFramePr>
          <p:nvPr/>
        </p:nvGraphicFramePr>
        <p:xfrm>
          <a:off x="4573333" y="4246435"/>
          <a:ext cx="3350260" cy="176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12700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315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1594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190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581">
                <a:tc>
                  <a:txBody>
                    <a:bodyPr/>
                    <a:lstStyle/>
                    <a:p>
                      <a:pPr marR="13208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1710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" name="object 205"/>
          <p:cNvSpPr txBox="1"/>
          <p:nvPr/>
        </p:nvSpPr>
        <p:spPr>
          <a:xfrm>
            <a:off x="8059785" y="4564633"/>
            <a:ext cx="448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505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995841" y="537078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1745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38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3333" y="1683067"/>
            <a:ext cx="3359785" cy="1781175"/>
            <a:chOff x="4573333" y="1683067"/>
            <a:chExt cx="3359785" cy="1781175"/>
          </a:xfrm>
        </p:grpSpPr>
        <p:sp>
          <p:nvSpPr>
            <p:cNvPr id="4" name="object 4"/>
            <p:cNvSpPr/>
            <p:nvPr/>
          </p:nvSpPr>
          <p:spPr>
            <a:xfrm>
              <a:off x="4578096" y="1687829"/>
              <a:ext cx="3350260" cy="1765300"/>
            </a:xfrm>
            <a:custGeom>
              <a:avLst/>
              <a:gdLst/>
              <a:ahLst/>
              <a:cxnLst/>
              <a:rect l="l" t="t" r="r" b="b"/>
              <a:pathLst>
                <a:path w="3350259" h="1765300">
                  <a:moveTo>
                    <a:pt x="3349752" y="1764791"/>
                  </a:moveTo>
                  <a:lnTo>
                    <a:pt x="3349752" y="0"/>
                  </a:lnTo>
                  <a:lnTo>
                    <a:pt x="0" y="0"/>
                  </a:lnTo>
                  <a:lnTo>
                    <a:pt x="0" y="1764792"/>
                  </a:lnTo>
                  <a:lnTo>
                    <a:pt x="3349752" y="1764791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8096" y="1687829"/>
              <a:ext cx="3350260" cy="1765300"/>
            </a:xfrm>
            <a:custGeom>
              <a:avLst/>
              <a:gdLst/>
              <a:ahLst/>
              <a:cxnLst/>
              <a:rect l="l" t="t" r="r" b="b"/>
              <a:pathLst>
                <a:path w="3350259" h="1765300">
                  <a:moveTo>
                    <a:pt x="0" y="0"/>
                  </a:moveTo>
                  <a:lnTo>
                    <a:pt x="0" y="1764792"/>
                  </a:lnTo>
                  <a:lnTo>
                    <a:pt x="3349752" y="1764791"/>
                  </a:lnTo>
                  <a:lnTo>
                    <a:pt x="3349752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544" y="1687829"/>
              <a:ext cx="0" cy="1771650"/>
            </a:xfrm>
            <a:custGeom>
              <a:avLst/>
              <a:gdLst/>
              <a:ahLst/>
              <a:cxnLst/>
              <a:rect l="l" t="t" r="r" b="b"/>
              <a:pathLst>
                <a:path h="1771650">
                  <a:moveTo>
                    <a:pt x="0" y="0"/>
                  </a:moveTo>
                  <a:lnTo>
                    <a:pt x="0" y="177165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9620" y="2631947"/>
              <a:ext cx="3347085" cy="0"/>
            </a:xfrm>
            <a:custGeom>
              <a:avLst/>
              <a:gdLst/>
              <a:ahLst/>
              <a:cxnLst/>
              <a:rect l="l" t="t" r="r" b="b"/>
              <a:pathLst>
                <a:path w="3347084">
                  <a:moveTo>
                    <a:pt x="0" y="0"/>
                  </a:moveTo>
                  <a:lnTo>
                    <a:pt x="334670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92978" y="1279651"/>
            <a:ext cx="96011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0" dirty="0">
                <a:latin typeface="Arial"/>
                <a:cs typeface="Arial"/>
              </a:rPr>
              <a:t>Diabetes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0855" y="1809108"/>
            <a:ext cx="312420" cy="1212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60"/>
              </a:lnSpc>
            </a:pPr>
            <a:r>
              <a:rPr sz="2000" spc="-114" dirty="0">
                <a:latin typeface="Arial"/>
                <a:cs typeface="Arial"/>
              </a:rPr>
              <a:t>Test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8096" y="1687829"/>
            <a:ext cx="1679575" cy="94424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R="12700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350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8096" y="2631948"/>
            <a:ext cx="1679575" cy="821055"/>
          </a:xfrm>
          <a:prstGeom prst="rect">
            <a:avLst/>
          </a:prstGeom>
          <a:solidFill>
            <a:srgbClr val="D7D777"/>
          </a:solidFill>
          <a:ln w="9525">
            <a:solidFill>
              <a:srgbClr val="000000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marL="558800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latin typeface="Arial"/>
                <a:cs typeface="Arial"/>
              </a:rPr>
              <a:t>150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2889" y="200050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1900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7544" y="2631948"/>
            <a:ext cx="1670685" cy="821055"/>
          </a:xfrm>
          <a:prstGeom prst="rect">
            <a:avLst/>
          </a:prstGeom>
          <a:solidFill>
            <a:srgbClr val="D7D777"/>
          </a:solidFill>
          <a:ln w="9525">
            <a:solidFill>
              <a:srgbClr val="000000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latin typeface="Arial"/>
                <a:cs typeface="Arial"/>
              </a:rPr>
              <a:t>7600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7516" y="1324524"/>
            <a:ext cx="17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9127" y="1324524"/>
            <a:ext cx="1524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6824" y="2035520"/>
            <a:ext cx="17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2706" y="2892675"/>
            <a:ext cx="1524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88482" y="2000250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2250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6094" y="2807162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7750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48922" y="3524248"/>
            <a:ext cx="18719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085850" algn="l"/>
              </a:tabLst>
            </a:pPr>
            <a:r>
              <a:rPr sz="2000" b="1" spc="-5" dirty="0">
                <a:latin typeface="Arial"/>
                <a:cs typeface="Arial"/>
              </a:rPr>
              <a:t>9500	</a:t>
            </a:r>
            <a:r>
              <a:rPr sz="2000" b="1" spc="-10" dirty="0">
                <a:latin typeface="Arial"/>
                <a:cs typeface="Arial"/>
              </a:rPr>
              <a:t>10,000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6231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315" dirty="0">
                <a:latin typeface="Arial"/>
                <a:cs typeface="Arial"/>
              </a:rPr>
              <a:t>Example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29" dirty="0">
                <a:latin typeface="Arial"/>
                <a:cs typeface="Arial"/>
              </a:rPr>
              <a:t>a </a:t>
            </a:r>
            <a:r>
              <a:rPr sz="3000" b="0" i="1" spc="-295" dirty="0">
                <a:latin typeface="Arial"/>
                <a:cs typeface="Arial"/>
              </a:rPr>
              <a:t>Two-Stage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655" dirty="0">
                <a:latin typeface="Arial"/>
                <a:cs typeface="Arial"/>
              </a:rPr>
              <a:t> </a:t>
            </a:r>
            <a:r>
              <a:rPr sz="3000" b="0" i="1" spc="-254" dirty="0">
                <a:latin typeface="Arial"/>
                <a:cs typeface="Arial"/>
              </a:rPr>
              <a:t>Program:  </a:t>
            </a:r>
            <a:r>
              <a:rPr sz="3000" b="0" i="1" spc="-350" dirty="0">
                <a:latin typeface="Arial"/>
                <a:cs typeface="Arial"/>
              </a:rPr>
              <a:t>Test </a:t>
            </a:r>
            <a:r>
              <a:rPr sz="3000" b="0" i="1" spc="-290" dirty="0">
                <a:latin typeface="Arial"/>
                <a:cs typeface="Arial"/>
              </a:rPr>
              <a:t>2 </a:t>
            </a:r>
            <a:r>
              <a:rPr sz="3000" b="0" i="1" spc="-320" dirty="0">
                <a:latin typeface="Arial"/>
                <a:cs typeface="Arial"/>
              </a:rPr>
              <a:t>(Glucose </a:t>
            </a:r>
            <a:r>
              <a:rPr sz="3000" b="0" i="1" spc="-285" dirty="0">
                <a:latin typeface="Arial"/>
                <a:cs typeface="Arial"/>
              </a:rPr>
              <a:t>Tolerance</a:t>
            </a:r>
            <a:r>
              <a:rPr sz="3000" b="0" i="1" spc="-345" dirty="0">
                <a:latin typeface="Arial"/>
                <a:cs typeface="Arial"/>
              </a:rPr>
              <a:t> </a:t>
            </a:r>
            <a:r>
              <a:rPr sz="3000" b="0" i="1" spc="-315" dirty="0">
                <a:latin typeface="Arial"/>
                <a:cs typeface="Arial"/>
              </a:rPr>
              <a:t>Test)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123" y="1549400"/>
            <a:ext cx="3053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114" dirty="0">
                <a:solidFill>
                  <a:srgbClr val="969696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969696"/>
                </a:solidFill>
                <a:latin typeface="Arial"/>
                <a:cs typeface="Arial"/>
              </a:rPr>
              <a:t>1 </a:t>
            </a:r>
            <a:r>
              <a:rPr sz="2400" b="1" spc="-55" dirty="0">
                <a:solidFill>
                  <a:srgbClr val="969696"/>
                </a:solidFill>
                <a:latin typeface="Arial"/>
                <a:cs typeface="Arial"/>
              </a:rPr>
              <a:t>(blood</a:t>
            </a:r>
            <a:r>
              <a:rPr sz="2400" b="1" spc="-48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969696"/>
                </a:solidFill>
                <a:latin typeface="Arial"/>
                <a:cs typeface="Arial"/>
              </a:rPr>
              <a:t>sugar)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4123" y="1950911"/>
            <a:ext cx="3046730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0" indent="-394335">
              <a:lnSpc>
                <a:spcPts val="273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70%</a:t>
            </a:r>
            <a:endParaRPr sz="2400">
              <a:latin typeface="Arial"/>
              <a:cs typeface="Arial"/>
            </a:endParaRPr>
          </a:p>
          <a:p>
            <a:pPr marL="869950" indent="-394335">
              <a:lnSpc>
                <a:spcPts val="3629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80%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114" dirty="0">
                <a:solidFill>
                  <a:srgbClr val="7A1A24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7A1A24"/>
                </a:solidFill>
                <a:latin typeface="Arial"/>
                <a:cs typeface="Arial"/>
              </a:rPr>
              <a:t>2</a:t>
            </a:r>
            <a:r>
              <a:rPr sz="2400" b="1" spc="-27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7A1A24"/>
                </a:solidFill>
                <a:latin typeface="Arial"/>
                <a:cs typeface="Arial"/>
              </a:rPr>
              <a:t>(glucose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3119" y="3124301"/>
            <a:ext cx="198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7A1A24"/>
                </a:solidFill>
                <a:latin typeface="Arial"/>
                <a:cs typeface="Arial"/>
              </a:rPr>
              <a:t>tolerance</a:t>
            </a:r>
            <a:r>
              <a:rPr sz="2400" b="1" spc="-2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test)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7419" y="3525965"/>
            <a:ext cx="258318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0" indent="-394335">
              <a:lnSpc>
                <a:spcPts val="308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407034" algn="l"/>
              </a:tabLst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4421" y="6088634"/>
            <a:ext cx="448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350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36250" y="608863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1900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8095" y="608863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2250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31226" y="1970277"/>
            <a:ext cx="151765" cy="36830"/>
            <a:chOff x="8031226" y="1970277"/>
            <a:chExt cx="151765" cy="36830"/>
          </a:xfrm>
        </p:grpSpPr>
        <p:sp>
          <p:nvSpPr>
            <p:cNvPr id="30" name="object 30"/>
            <p:cNvSpPr/>
            <p:nvPr/>
          </p:nvSpPr>
          <p:spPr>
            <a:xfrm>
              <a:off x="8037576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37576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310880" y="1970277"/>
            <a:ext cx="151130" cy="36830"/>
            <a:chOff x="8310880" y="1970277"/>
            <a:chExt cx="151130" cy="36830"/>
          </a:xfrm>
        </p:grpSpPr>
        <p:sp>
          <p:nvSpPr>
            <p:cNvPr id="33" name="object 33"/>
            <p:cNvSpPr/>
            <p:nvPr/>
          </p:nvSpPr>
          <p:spPr>
            <a:xfrm>
              <a:off x="8317230" y="197662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137922" y="23622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137922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17230" y="197662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0" y="0"/>
                  </a:moveTo>
                  <a:lnTo>
                    <a:pt x="0" y="23622"/>
                  </a:lnTo>
                  <a:lnTo>
                    <a:pt x="137922" y="23622"/>
                  </a:lnTo>
                  <a:lnTo>
                    <a:pt x="13792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586723" y="1970277"/>
            <a:ext cx="153035" cy="36830"/>
            <a:chOff x="8586723" y="1970277"/>
            <a:chExt cx="153035" cy="36830"/>
          </a:xfrm>
        </p:grpSpPr>
        <p:sp>
          <p:nvSpPr>
            <p:cNvPr id="36" name="object 36"/>
            <p:cNvSpPr/>
            <p:nvPr/>
          </p:nvSpPr>
          <p:spPr>
            <a:xfrm>
              <a:off x="859307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2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140207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9307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448802" y="2370327"/>
            <a:ext cx="151765" cy="36830"/>
            <a:chOff x="8448802" y="2370327"/>
            <a:chExt cx="151765" cy="36830"/>
          </a:xfrm>
        </p:grpSpPr>
        <p:sp>
          <p:nvSpPr>
            <p:cNvPr id="39" name="object 39"/>
            <p:cNvSpPr/>
            <p:nvPr/>
          </p:nvSpPr>
          <p:spPr>
            <a:xfrm>
              <a:off x="8455152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2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138683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55152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8170671" y="2370327"/>
            <a:ext cx="151765" cy="36830"/>
            <a:chOff x="8170671" y="2370327"/>
            <a:chExt cx="151765" cy="36830"/>
          </a:xfrm>
        </p:grpSpPr>
        <p:sp>
          <p:nvSpPr>
            <p:cNvPr id="42" name="object 42"/>
            <p:cNvSpPr/>
            <p:nvPr/>
          </p:nvSpPr>
          <p:spPr>
            <a:xfrm>
              <a:off x="8177021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77021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959603" y="1970277"/>
            <a:ext cx="3084830" cy="436880"/>
            <a:chOff x="4959603" y="1970277"/>
            <a:chExt cx="3084830" cy="436880"/>
          </a:xfrm>
        </p:grpSpPr>
        <p:sp>
          <p:nvSpPr>
            <p:cNvPr id="45" name="object 45"/>
            <p:cNvSpPr/>
            <p:nvPr/>
          </p:nvSpPr>
          <p:spPr>
            <a:xfrm>
              <a:off x="4975097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75097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53227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8" y="23621"/>
                  </a:moveTo>
                  <a:lnTo>
                    <a:pt x="140208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8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53227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211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3211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1024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10249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089903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89903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67271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67271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45401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45401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25055" y="197662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137922" y="23621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7922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24293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0242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0242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8055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80553" y="197662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0" y="0"/>
                  </a:moveTo>
                  <a:lnTo>
                    <a:pt x="0" y="23622"/>
                  </a:lnTo>
                  <a:lnTo>
                    <a:pt x="140208" y="23622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59445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759445" y="197662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0" y="0"/>
                  </a:moveTo>
                  <a:lnTo>
                    <a:pt x="0" y="23622"/>
                  </a:lnTo>
                  <a:lnTo>
                    <a:pt x="138684" y="23622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98129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98129" y="2376677"/>
              <a:ext cx="139700" cy="24130"/>
            </a:xfrm>
            <a:custGeom>
              <a:avLst/>
              <a:gdLst/>
              <a:ahLst/>
              <a:cxnLst/>
              <a:rect l="l" t="t" r="r" b="b"/>
              <a:pathLst>
                <a:path w="139700" h="24130">
                  <a:moveTo>
                    <a:pt x="139446" y="0"/>
                  </a:moveTo>
                  <a:lnTo>
                    <a:pt x="139446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944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1999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1999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186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41869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6297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23621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3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6297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5" h="24130">
                  <a:moveTo>
                    <a:pt x="138683" y="0"/>
                  </a:moveTo>
                  <a:lnTo>
                    <a:pt x="13868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84847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84847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0"/>
                  </a:moveTo>
                  <a:lnTo>
                    <a:pt x="140207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05955" y="2376677"/>
              <a:ext cx="139700" cy="24130"/>
            </a:xfrm>
            <a:custGeom>
              <a:avLst/>
              <a:gdLst/>
              <a:ahLst/>
              <a:cxnLst/>
              <a:rect l="l" t="t" r="r" b="b"/>
              <a:pathLst>
                <a:path w="139700" h="24130">
                  <a:moveTo>
                    <a:pt x="139446" y="23621"/>
                  </a:moveTo>
                  <a:lnTo>
                    <a:pt x="139446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9446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05193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4" h="24130">
                  <a:moveTo>
                    <a:pt x="140207" y="0"/>
                  </a:moveTo>
                  <a:lnTo>
                    <a:pt x="140207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27825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27825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8" y="0"/>
                  </a:moveTo>
                  <a:lnTo>
                    <a:pt x="140208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48171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7" y="23621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40207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8171" y="2376677"/>
              <a:ext cx="140335" cy="24130"/>
            </a:xfrm>
            <a:custGeom>
              <a:avLst/>
              <a:gdLst/>
              <a:ahLst/>
              <a:cxnLst/>
              <a:rect l="l" t="t" r="r" b="b"/>
              <a:pathLst>
                <a:path w="140335" h="24130">
                  <a:moveTo>
                    <a:pt x="140208" y="0"/>
                  </a:moveTo>
                  <a:lnTo>
                    <a:pt x="140208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7232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72327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0"/>
                  </a:moveTo>
                  <a:lnTo>
                    <a:pt x="138684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92673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23621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8684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92673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0"/>
                  </a:moveTo>
                  <a:lnTo>
                    <a:pt x="138684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15305" y="2376677"/>
              <a:ext cx="138430" cy="24130"/>
            </a:xfrm>
            <a:custGeom>
              <a:avLst/>
              <a:gdLst/>
              <a:ahLst/>
              <a:cxnLst/>
              <a:rect l="l" t="t" r="r" b="b"/>
              <a:pathLst>
                <a:path w="138429" h="24130">
                  <a:moveTo>
                    <a:pt x="137922" y="23621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3621"/>
                  </a:lnTo>
                  <a:lnTo>
                    <a:pt x="137922" y="2362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14543" y="2376677"/>
              <a:ext cx="139065" cy="24130"/>
            </a:xfrm>
            <a:custGeom>
              <a:avLst/>
              <a:gdLst/>
              <a:ahLst/>
              <a:cxnLst/>
              <a:rect l="l" t="t" r="r" b="b"/>
              <a:pathLst>
                <a:path w="139064" h="24130">
                  <a:moveTo>
                    <a:pt x="138684" y="0"/>
                  </a:moveTo>
                  <a:lnTo>
                    <a:pt x="138684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65953" y="2308097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19050" y="79247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79247"/>
                  </a:lnTo>
                  <a:lnTo>
                    <a:pt x="19050" y="79247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65953" y="2308097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0" y="79248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9248"/>
                  </a:lnTo>
                  <a:lnTo>
                    <a:pt x="0" y="79248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65953" y="1987295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89">
                  <a:moveTo>
                    <a:pt x="19050" y="160781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60781"/>
                  </a:lnTo>
                  <a:lnTo>
                    <a:pt x="19050" y="160781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965953" y="1987295"/>
              <a:ext cx="19050" cy="161290"/>
            </a:xfrm>
            <a:custGeom>
              <a:avLst/>
              <a:gdLst/>
              <a:ahLst/>
              <a:cxnLst/>
              <a:rect l="l" t="t" r="r" b="b"/>
              <a:pathLst>
                <a:path w="19050" h="161289">
                  <a:moveTo>
                    <a:pt x="0" y="160781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160781"/>
                  </a:lnTo>
                  <a:lnTo>
                    <a:pt x="0" y="160781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8831326" y="1970277"/>
            <a:ext cx="57785" cy="184150"/>
            <a:chOff x="8831326" y="1970277"/>
            <a:chExt cx="57785" cy="184150"/>
          </a:xfrm>
        </p:grpSpPr>
        <p:sp>
          <p:nvSpPr>
            <p:cNvPr id="94" name="object 94"/>
            <p:cNvSpPr/>
            <p:nvPr/>
          </p:nvSpPr>
          <p:spPr>
            <a:xfrm>
              <a:off x="8862822" y="1987295"/>
              <a:ext cx="20320" cy="161290"/>
            </a:xfrm>
            <a:custGeom>
              <a:avLst/>
              <a:gdLst/>
              <a:ahLst/>
              <a:cxnLst/>
              <a:rect l="l" t="t" r="r" b="b"/>
              <a:pathLst>
                <a:path w="20320" h="161289">
                  <a:moveTo>
                    <a:pt x="19811" y="160782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160782"/>
                  </a:lnTo>
                  <a:lnTo>
                    <a:pt x="19811" y="16078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62822" y="1987295"/>
              <a:ext cx="20320" cy="161290"/>
            </a:xfrm>
            <a:custGeom>
              <a:avLst/>
              <a:gdLst/>
              <a:ahLst/>
              <a:cxnLst/>
              <a:rect l="l" t="t" r="r" b="b"/>
              <a:pathLst>
                <a:path w="20320" h="161289">
                  <a:moveTo>
                    <a:pt x="0" y="0"/>
                  </a:moveTo>
                  <a:lnTo>
                    <a:pt x="0" y="160782"/>
                  </a:lnTo>
                  <a:lnTo>
                    <a:pt x="19811" y="160782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37676" y="1976627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59" h="24130">
                  <a:moveTo>
                    <a:pt x="35051" y="23622"/>
                  </a:moveTo>
                  <a:lnTo>
                    <a:pt x="35051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35051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837676" y="1976627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59" h="24130">
                  <a:moveTo>
                    <a:pt x="35051" y="0"/>
                  </a:moveTo>
                  <a:lnTo>
                    <a:pt x="35051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3505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5246878" y="6059170"/>
            <a:ext cx="153035" cy="37465"/>
            <a:chOff x="5246878" y="6059170"/>
            <a:chExt cx="153035" cy="37465"/>
          </a:xfrm>
        </p:grpSpPr>
        <p:sp>
          <p:nvSpPr>
            <p:cNvPr id="99" name="object 99"/>
            <p:cNvSpPr/>
            <p:nvPr/>
          </p:nvSpPr>
          <p:spPr>
            <a:xfrm>
              <a:off x="5253228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8" y="24383"/>
                  </a:moveTo>
                  <a:lnTo>
                    <a:pt x="140208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8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53228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5525770" y="6059170"/>
            <a:ext cx="151765" cy="37465"/>
            <a:chOff x="5525770" y="6059170"/>
            <a:chExt cx="151765" cy="37465"/>
          </a:xfrm>
        </p:grpSpPr>
        <p:sp>
          <p:nvSpPr>
            <p:cNvPr id="102" name="object 102"/>
            <p:cNvSpPr/>
            <p:nvPr/>
          </p:nvSpPr>
          <p:spPr>
            <a:xfrm>
              <a:off x="553212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53212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5803900" y="6059170"/>
            <a:ext cx="151765" cy="37465"/>
            <a:chOff x="5803900" y="6059170"/>
            <a:chExt cx="151765" cy="37465"/>
          </a:xfrm>
        </p:grpSpPr>
        <p:sp>
          <p:nvSpPr>
            <p:cNvPr id="105" name="object 105"/>
            <p:cNvSpPr/>
            <p:nvPr/>
          </p:nvSpPr>
          <p:spPr>
            <a:xfrm>
              <a:off x="581025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10250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083553" y="6059170"/>
            <a:ext cx="151765" cy="37465"/>
            <a:chOff x="6083553" y="6059170"/>
            <a:chExt cx="151765" cy="37465"/>
          </a:xfrm>
        </p:grpSpPr>
        <p:sp>
          <p:nvSpPr>
            <p:cNvPr id="108" name="object 108"/>
            <p:cNvSpPr/>
            <p:nvPr/>
          </p:nvSpPr>
          <p:spPr>
            <a:xfrm>
              <a:off x="6089903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89903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360921" y="6059170"/>
            <a:ext cx="151765" cy="37465"/>
            <a:chOff x="6360921" y="6059170"/>
            <a:chExt cx="151765" cy="37465"/>
          </a:xfrm>
        </p:grpSpPr>
        <p:sp>
          <p:nvSpPr>
            <p:cNvPr id="111" name="object 111"/>
            <p:cNvSpPr/>
            <p:nvPr/>
          </p:nvSpPr>
          <p:spPr>
            <a:xfrm>
              <a:off x="6367271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367271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6639052" y="6059170"/>
            <a:ext cx="153035" cy="37465"/>
            <a:chOff x="6639052" y="6059170"/>
            <a:chExt cx="153035" cy="37465"/>
          </a:xfrm>
        </p:grpSpPr>
        <p:sp>
          <p:nvSpPr>
            <p:cNvPr id="114" name="object 114"/>
            <p:cNvSpPr/>
            <p:nvPr/>
          </p:nvSpPr>
          <p:spPr>
            <a:xfrm>
              <a:off x="6645402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45402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6917943" y="6059170"/>
            <a:ext cx="151765" cy="37465"/>
            <a:chOff x="6917943" y="6059170"/>
            <a:chExt cx="151765" cy="37465"/>
          </a:xfrm>
        </p:grpSpPr>
        <p:sp>
          <p:nvSpPr>
            <p:cNvPr id="117" name="object 117"/>
            <p:cNvSpPr/>
            <p:nvPr/>
          </p:nvSpPr>
          <p:spPr>
            <a:xfrm>
              <a:off x="6925055" y="606552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7922" y="24383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7922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924293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7196073" y="6059170"/>
            <a:ext cx="153035" cy="37465"/>
            <a:chOff x="7196073" y="6059170"/>
            <a:chExt cx="153035" cy="37465"/>
          </a:xfrm>
        </p:grpSpPr>
        <p:sp>
          <p:nvSpPr>
            <p:cNvPr id="120" name="object 120"/>
            <p:cNvSpPr/>
            <p:nvPr/>
          </p:nvSpPr>
          <p:spPr>
            <a:xfrm>
              <a:off x="720242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20242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7474204" y="6059170"/>
            <a:ext cx="153035" cy="37465"/>
            <a:chOff x="7474204" y="6059170"/>
            <a:chExt cx="153035" cy="37465"/>
          </a:xfrm>
        </p:grpSpPr>
        <p:sp>
          <p:nvSpPr>
            <p:cNvPr id="123" name="object 123"/>
            <p:cNvSpPr/>
            <p:nvPr/>
          </p:nvSpPr>
          <p:spPr>
            <a:xfrm>
              <a:off x="7480554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80554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7753095" y="6059170"/>
            <a:ext cx="151765" cy="37465"/>
            <a:chOff x="7753095" y="6059170"/>
            <a:chExt cx="151765" cy="37465"/>
          </a:xfrm>
        </p:grpSpPr>
        <p:sp>
          <p:nvSpPr>
            <p:cNvPr id="126" name="object 126"/>
            <p:cNvSpPr/>
            <p:nvPr/>
          </p:nvSpPr>
          <p:spPr>
            <a:xfrm>
              <a:off x="7759445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59445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8031226" y="6059170"/>
            <a:ext cx="151765" cy="37465"/>
            <a:chOff x="8031226" y="6059170"/>
            <a:chExt cx="151765" cy="37465"/>
          </a:xfrm>
        </p:grpSpPr>
        <p:sp>
          <p:nvSpPr>
            <p:cNvPr id="129" name="object 129"/>
            <p:cNvSpPr/>
            <p:nvPr/>
          </p:nvSpPr>
          <p:spPr>
            <a:xfrm>
              <a:off x="8037576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037576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8310880" y="6059170"/>
            <a:ext cx="151130" cy="37465"/>
            <a:chOff x="8310880" y="6059170"/>
            <a:chExt cx="151130" cy="37465"/>
          </a:xfrm>
        </p:grpSpPr>
        <p:sp>
          <p:nvSpPr>
            <p:cNvPr id="132" name="object 132"/>
            <p:cNvSpPr/>
            <p:nvPr/>
          </p:nvSpPr>
          <p:spPr>
            <a:xfrm>
              <a:off x="8317230" y="606552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7922" y="24383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7922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317230" y="606552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0" y="0"/>
                  </a:moveTo>
                  <a:lnTo>
                    <a:pt x="0" y="24384"/>
                  </a:lnTo>
                  <a:lnTo>
                    <a:pt x="137922" y="24384"/>
                  </a:lnTo>
                  <a:lnTo>
                    <a:pt x="13792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8586723" y="6059170"/>
            <a:ext cx="153035" cy="37465"/>
            <a:chOff x="8586723" y="6059170"/>
            <a:chExt cx="153035" cy="37465"/>
          </a:xfrm>
        </p:grpSpPr>
        <p:sp>
          <p:nvSpPr>
            <p:cNvPr id="135" name="object 135"/>
            <p:cNvSpPr/>
            <p:nvPr/>
          </p:nvSpPr>
          <p:spPr>
            <a:xfrm>
              <a:off x="859307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593073" y="606552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0" y="0"/>
                  </a:moveTo>
                  <a:lnTo>
                    <a:pt x="0" y="24384"/>
                  </a:lnTo>
                  <a:lnTo>
                    <a:pt x="140208" y="24384"/>
                  </a:lnTo>
                  <a:lnTo>
                    <a:pt x="14020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8796273" y="6391402"/>
            <a:ext cx="92710" cy="105410"/>
            <a:chOff x="8796273" y="6391402"/>
            <a:chExt cx="92710" cy="105410"/>
          </a:xfrm>
        </p:grpSpPr>
        <p:sp>
          <p:nvSpPr>
            <p:cNvPr id="138" name="object 138"/>
            <p:cNvSpPr/>
            <p:nvPr/>
          </p:nvSpPr>
          <p:spPr>
            <a:xfrm>
              <a:off x="8862821" y="6397752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19811" y="79248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19811" y="792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62821" y="6397752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0" y="0"/>
                  </a:moveTo>
                  <a:lnTo>
                    <a:pt x="0" y="79248"/>
                  </a:lnTo>
                  <a:lnTo>
                    <a:pt x="19811" y="79248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802623" y="6465570"/>
              <a:ext cx="70485" cy="24765"/>
            </a:xfrm>
            <a:custGeom>
              <a:avLst/>
              <a:gdLst/>
              <a:ahLst/>
              <a:cxnLst/>
              <a:rect l="l" t="t" r="r" b="b"/>
              <a:pathLst>
                <a:path w="70484" h="24764">
                  <a:moveTo>
                    <a:pt x="70103" y="24383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7010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802623" y="6465570"/>
              <a:ext cx="70485" cy="24765"/>
            </a:xfrm>
            <a:custGeom>
              <a:avLst/>
              <a:gdLst/>
              <a:ahLst/>
              <a:cxnLst/>
              <a:rect l="l" t="t" r="r" b="b"/>
              <a:pathLst>
                <a:path w="70484" h="24764">
                  <a:moveTo>
                    <a:pt x="70103" y="0"/>
                  </a:moveTo>
                  <a:lnTo>
                    <a:pt x="7010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7010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8448802" y="6459220"/>
            <a:ext cx="151765" cy="37465"/>
            <a:chOff x="8448802" y="6459220"/>
            <a:chExt cx="151765" cy="37465"/>
          </a:xfrm>
        </p:grpSpPr>
        <p:sp>
          <p:nvSpPr>
            <p:cNvPr id="143" name="object 143"/>
            <p:cNvSpPr/>
            <p:nvPr/>
          </p:nvSpPr>
          <p:spPr>
            <a:xfrm>
              <a:off x="8455152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455152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8170671" y="6459220"/>
            <a:ext cx="151765" cy="37465"/>
            <a:chOff x="8170671" y="6459220"/>
            <a:chExt cx="151765" cy="37465"/>
          </a:xfrm>
        </p:grpSpPr>
        <p:sp>
          <p:nvSpPr>
            <p:cNvPr id="146" name="object 146"/>
            <p:cNvSpPr/>
            <p:nvPr/>
          </p:nvSpPr>
          <p:spPr>
            <a:xfrm>
              <a:off x="8177021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177021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7891780" y="6459220"/>
            <a:ext cx="152400" cy="37465"/>
            <a:chOff x="7891780" y="6459220"/>
            <a:chExt cx="152400" cy="37465"/>
          </a:xfrm>
        </p:grpSpPr>
        <p:sp>
          <p:nvSpPr>
            <p:cNvPr id="149" name="object 149"/>
            <p:cNvSpPr/>
            <p:nvPr/>
          </p:nvSpPr>
          <p:spPr>
            <a:xfrm>
              <a:off x="7898130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898130" y="6465570"/>
              <a:ext cx="139700" cy="24765"/>
            </a:xfrm>
            <a:custGeom>
              <a:avLst/>
              <a:gdLst/>
              <a:ahLst/>
              <a:cxnLst/>
              <a:rect l="l" t="t" r="r" b="b"/>
              <a:pathLst>
                <a:path w="139700" h="24764">
                  <a:moveTo>
                    <a:pt x="139446" y="0"/>
                  </a:moveTo>
                  <a:lnTo>
                    <a:pt x="139446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9446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7613650" y="6459220"/>
            <a:ext cx="151765" cy="37465"/>
            <a:chOff x="7613650" y="6459220"/>
            <a:chExt cx="151765" cy="37465"/>
          </a:xfrm>
        </p:grpSpPr>
        <p:sp>
          <p:nvSpPr>
            <p:cNvPr id="152" name="object 152"/>
            <p:cNvSpPr/>
            <p:nvPr/>
          </p:nvSpPr>
          <p:spPr>
            <a:xfrm>
              <a:off x="7620000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20000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7335519" y="6459220"/>
            <a:ext cx="151765" cy="37465"/>
            <a:chOff x="7335519" y="6459220"/>
            <a:chExt cx="151765" cy="37465"/>
          </a:xfrm>
        </p:grpSpPr>
        <p:sp>
          <p:nvSpPr>
            <p:cNvPr id="155" name="object 155"/>
            <p:cNvSpPr/>
            <p:nvPr/>
          </p:nvSpPr>
          <p:spPr>
            <a:xfrm>
              <a:off x="7341869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41869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7056628" y="6459220"/>
            <a:ext cx="151765" cy="37465"/>
            <a:chOff x="7056628" y="6459220"/>
            <a:chExt cx="151765" cy="37465"/>
          </a:xfrm>
        </p:grpSpPr>
        <p:sp>
          <p:nvSpPr>
            <p:cNvPr id="158" name="object 158"/>
            <p:cNvSpPr/>
            <p:nvPr/>
          </p:nvSpPr>
          <p:spPr>
            <a:xfrm>
              <a:off x="706297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24383"/>
                  </a:moveTo>
                  <a:lnTo>
                    <a:pt x="138683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3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6297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5" h="24764">
                  <a:moveTo>
                    <a:pt x="138683" y="0"/>
                  </a:moveTo>
                  <a:lnTo>
                    <a:pt x="138683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6778497" y="6459220"/>
            <a:ext cx="153035" cy="37465"/>
            <a:chOff x="6778497" y="6459220"/>
            <a:chExt cx="153035" cy="37465"/>
          </a:xfrm>
        </p:grpSpPr>
        <p:sp>
          <p:nvSpPr>
            <p:cNvPr id="161" name="object 161"/>
            <p:cNvSpPr/>
            <p:nvPr/>
          </p:nvSpPr>
          <p:spPr>
            <a:xfrm>
              <a:off x="6784847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784847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0"/>
                  </a:moveTo>
                  <a:lnTo>
                    <a:pt x="140207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6498844" y="6459220"/>
            <a:ext cx="153035" cy="37465"/>
            <a:chOff x="6498844" y="6459220"/>
            <a:chExt cx="153035" cy="37465"/>
          </a:xfrm>
        </p:grpSpPr>
        <p:sp>
          <p:nvSpPr>
            <p:cNvPr id="164" name="object 164"/>
            <p:cNvSpPr/>
            <p:nvPr/>
          </p:nvSpPr>
          <p:spPr>
            <a:xfrm>
              <a:off x="6505956" y="6465570"/>
              <a:ext cx="139700" cy="24765"/>
            </a:xfrm>
            <a:custGeom>
              <a:avLst/>
              <a:gdLst/>
              <a:ahLst/>
              <a:cxnLst/>
              <a:rect l="l" t="t" r="r" b="b"/>
              <a:pathLst>
                <a:path w="139700" h="24764">
                  <a:moveTo>
                    <a:pt x="139446" y="24383"/>
                  </a:moveTo>
                  <a:lnTo>
                    <a:pt x="139446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9446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05194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4" h="24764">
                  <a:moveTo>
                    <a:pt x="140207" y="0"/>
                  </a:moveTo>
                  <a:lnTo>
                    <a:pt x="140207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7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6221476" y="6459220"/>
            <a:ext cx="153035" cy="37465"/>
            <a:chOff x="6221476" y="6459220"/>
            <a:chExt cx="153035" cy="37465"/>
          </a:xfrm>
        </p:grpSpPr>
        <p:sp>
          <p:nvSpPr>
            <p:cNvPr id="167" name="object 167"/>
            <p:cNvSpPr/>
            <p:nvPr/>
          </p:nvSpPr>
          <p:spPr>
            <a:xfrm>
              <a:off x="6227826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227826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8" y="0"/>
                  </a:moveTo>
                  <a:lnTo>
                    <a:pt x="140208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5941821" y="6459220"/>
            <a:ext cx="153035" cy="37465"/>
            <a:chOff x="5941821" y="6459220"/>
            <a:chExt cx="153035" cy="37465"/>
          </a:xfrm>
        </p:grpSpPr>
        <p:sp>
          <p:nvSpPr>
            <p:cNvPr id="170" name="object 170"/>
            <p:cNvSpPr/>
            <p:nvPr/>
          </p:nvSpPr>
          <p:spPr>
            <a:xfrm>
              <a:off x="5948171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7" y="24383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40207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948171" y="6465570"/>
              <a:ext cx="140335" cy="24765"/>
            </a:xfrm>
            <a:custGeom>
              <a:avLst/>
              <a:gdLst/>
              <a:ahLst/>
              <a:cxnLst/>
              <a:rect l="l" t="t" r="r" b="b"/>
              <a:pathLst>
                <a:path w="140335" h="24764">
                  <a:moveTo>
                    <a:pt x="140208" y="0"/>
                  </a:moveTo>
                  <a:lnTo>
                    <a:pt x="140208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40208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5665978" y="6459220"/>
            <a:ext cx="151765" cy="37465"/>
            <a:chOff x="5665978" y="6459220"/>
            <a:chExt cx="151765" cy="37465"/>
          </a:xfrm>
        </p:grpSpPr>
        <p:sp>
          <p:nvSpPr>
            <p:cNvPr id="173" name="object 173"/>
            <p:cNvSpPr/>
            <p:nvPr/>
          </p:nvSpPr>
          <p:spPr>
            <a:xfrm>
              <a:off x="567232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672328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0"/>
                  </a:moveTo>
                  <a:lnTo>
                    <a:pt x="138684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5386323" y="6459220"/>
            <a:ext cx="151765" cy="37465"/>
            <a:chOff x="5386323" y="6459220"/>
            <a:chExt cx="151765" cy="37465"/>
          </a:xfrm>
        </p:grpSpPr>
        <p:sp>
          <p:nvSpPr>
            <p:cNvPr id="176" name="object 176"/>
            <p:cNvSpPr/>
            <p:nvPr/>
          </p:nvSpPr>
          <p:spPr>
            <a:xfrm>
              <a:off x="5392673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2673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0"/>
                  </a:moveTo>
                  <a:lnTo>
                    <a:pt x="138684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5108194" y="6459220"/>
            <a:ext cx="151765" cy="37465"/>
            <a:chOff x="5108194" y="6459220"/>
            <a:chExt cx="151765" cy="37465"/>
          </a:xfrm>
        </p:grpSpPr>
        <p:sp>
          <p:nvSpPr>
            <p:cNvPr id="179" name="object 179"/>
            <p:cNvSpPr/>
            <p:nvPr/>
          </p:nvSpPr>
          <p:spPr>
            <a:xfrm>
              <a:off x="5115306" y="6465570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7922" y="24383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7922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114544" y="646557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0"/>
                  </a:moveTo>
                  <a:lnTo>
                    <a:pt x="138684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138684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4959603" y="6391402"/>
            <a:ext cx="31750" cy="92075"/>
            <a:chOff x="4959603" y="6391402"/>
            <a:chExt cx="31750" cy="92075"/>
          </a:xfrm>
        </p:grpSpPr>
        <p:sp>
          <p:nvSpPr>
            <p:cNvPr id="182" name="object 182"/>
            <p:cNvSpPr/>
            <p:nvPr/>
          </p:nvSpPr>
          <p:spPr>
            <a:xfrm>
              <a:off x="4965953" y="6397752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19050" y="79248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19050" y="792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65953" y="6397752"/>
              <a:ext cx="19050" cy="79375"/>
            </a:xfrm>
            <a:custGeom>
              <a:avLst/>
              <a:gdLst/>
              <a:ahLst/>
              <a:cxnLst/>
              <a:rect l="l" t="t" r="r" b="b"/>
              <a:pathLst>
                <a:path w="19050" h="79375">
                  <a:moveTo>
                    <a:pt x="0" y="79248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9248"/>
                  </a:lnTo>
                  <a:lnTo>
                    <a:pt x="0" y="79248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4959603" y="6059170"/>
            <a:ext cx="160655" cy="184150"/>
            <a:chOff x="4959603" y="6059170"/>
            <a:chExt cx="160655" cy="184150"/>
          </a:xfrm>
        </p:grpSpPr>
        <p:sp>
          <p:nvSpPr>
            <p:cNvPr id="185" name="object 185"/>
            <p:cNvSpPr/>
            <p:nvPr/>
          </p:nvSpPr>
          <p:spPr>
            <a:xfrm>
              <a:off x="4975097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138684" y="24383"/>
                  </a:moveTo>
                  <a:lnTo>
                    <a:pt x="138684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138684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975097" y="6065520"/>
              <a:ext cx="139065" cy="24765"/>
            </a:xfrm>
            <a:custGeom>
              <a:avLst/>
              <a:gdLst/>
              <a:ahLst/>
              <a:cxnLst/>
              <a:rect l="l" t="t" r="r" b="b"/>
              <a:pathLst>
                <a:path w="139064" h="24764">
                  <a:moveTo>
                    <a:pt x="0" y="0"/>
                  </a:moveTo>
                  <a:lnTo>
                    <a:pt x="0" y="24384"/>
                  </a:lnTo>
                  <a:lnTo>
                    <a:pt x="138684" y="24384"/>
                  </a:lnTo>
                  <a:lnTo>
                    <a:pt x="13868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965953" y="6076950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20">
                  <a:moveTo>
                    <a:pt x="19050" y="16002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19050" y="16002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965953" y="6076950"/>
              <a:ext cx="19050" cy="160020"/>
            </a:xfrm>
            <a:custGeom>
              <a:avLst/>
              <a:gdLst/>
              <a:ahLst/>
              <a:cxnLst/>
              <a:rect l="l" t="t" r="r" b="b"/>
              <a:pathLst>
                <a:path w="19050" h="160020">
                  <a:moveTo>
                    <a:pt x="0" y="160020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160020"/>
                  </a:lnTo>
                  <a:lnTo>
                    <a:pt x="0" y="16002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8796273" y="2301748"/>
            <a:ext cx="106680" cy="3942079"/>
            <a:chOff x="8796273" y="2301748"/>
            <a:chExt cx="106680" cy="3942079"/>
          </a:xfrm>
        </p:grpSpPr>
        <p:sp>
          <p:nvSpPr>
            <p:cNvPr id="190" name="object 190"/>
            <p:cNvSpPr/>
            <p:nvPr/>
          </p:nvSpPr>
          <p:spPr>
            <a:xfrm>
              <a:off x="8862821" y="2308098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19811" y="79248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19811" y="79248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862821" y="2308098"/>
              <a:ext cx="20320" cy="79375"/>
            </a:xfrm>
            <a:custGeom>
              <a:avLst/>
              <a:gdLst/>
              <a:ahLst/>
              <a:cxnLst/>
              <a:rect l="l" t="t" r="r" b="b"/>
              <a:pathLst>
                <a:path w="20320" h="79375">
                  <a:moveTo>
                    <a:pt x="0" y="0"/>
                  </a:moveTo>
                  <a:lnTo>
                    <a:pt x="0" y="79248"/>
                  </a:lnTo>
                  <a:lnTo>
                    <a:pt x="19811" y="79248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802623" y="2376678"/>
              <a:ext cx="70485" cy="24130"/>
            </a:xfrm>
            <a:custGeom>
              <a:avLst/>
              <a:gdLst/>
              <a:ahLst/>
              <a:cxnLst/>
              <a:rect l="l" t="t" r="r" b="b"/>
              <a:pathLst>
                <a:path w="70484" h="24130">
                  <a:moveTo>
                    <a:pt x="70103" y="23622"/>
                  </a:moveTo>
                  <a:lnTo>
                    <a:pt x="70103" y="0"/>
                  </a:lnTo>
                  <a:lnTo>
                    <a:pt x="0" y="0"/>
                  </a:lnTo>
                  <a:lnTo>
                    <a:pt x="0" y="23622"/>
                  </a:lnTo>
                  <a:lnTo>
                    <a:pt x="70103" y="2362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802623" y="2376678"/>
              <a:ext cx="70485" cy="24130"/>
            </a:xfrm>
            <a:custGeom>
              <a:avLst/>
              <a:gdLst/>
              <a:ahLst/>
              <a:cxnLst/>
              <a:rect l="l" t="t" r="r" b="b"/>
              <a:pathLst>
                <a:path w="70484" h="24130">
                  <a:moveTo>
                    <a:pt x="70103" y="0"/>
                  </a:moveTo>
                  <a:lnTo>
                    <a:pt x="70103" y="23622"/>
                  </a:lnTo>
                  <a:lnTo>
                    <a:pt x="0" y="23622"/>
                  </a:lnTo>
                  <a:lnTo>
                    <a:pt x="0" y="0"/>
                  </a:lnTo>
                  <a:lnTo>
                    <a:pt x="70103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862821" y="6076950"/>
              <a:ext cx="20320" cy="160020"/>
            </a:xfrm>
            <a:custGeom>
              <a:avLst/>
              <a:gdLst/>
              <a:ahLst/>
              <a:cxnLst/>
              <a:rect l="l" t="t" r="r" b="b"/>
              <a:pathLst>
                <a:path w="20320" h="160020">
                  <a:moveTo>
                    <a:pt x="19811" y="160020"/>
                  </a:moveTo>
                  <a:lnTo>
                    <a:pt x="19811" y="0"/>
                  </a:lnTo>
                  <a:lnTo>
                    <a:pt x="0" y="0"/>
                  </a:lnTo>
                  <a:lnTo>
                    <a:pt x="0" y="160020"/>
                  </a:lnTo>
                  <a:lnTo>
                    <a:pt x="19811" y="160020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862821" y="6076950"/>
              <a:ext cx="20320" cy="160020"/>
            </a:xfrm>
            <a:custGeom>
              <a:avLst/>
              <a:gdLst/>
              <a:ahLst/>
              <a:cxnLst/>
              <a:rect l="l" t="t" r="r" b="b"/>
              <a:pathLst>
                <a:path w="20320" h="160020">
                  <a:moveTo>
                    <a:pt x="0" y="0"/>
                  </a:moveTo>
                  <a:lnTo>
                    <a:pt x="0" y="160020"/>
                  </a:lnTo>
                  <a:lnTo>
                    <a:pt x="19811" y="160020"/>
                  </a:lnTo>
                  <a:lnTo>
                    <a:pt x="19811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837675" y="6065519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59" h="24764">
                  <a:moveTo>
                    <a:pt x="35051" y="24383"/>
                  </a:moveTo>
                  <a:lnTo>
                    <a:pt x="35051" y="0"/>
                  </a:lnTo>
                  <a:lnTo>
                    <a:pt x="0" y="0"/>
                  </a:lnTo>
                  <a:lnTo>
                    <a:pt x="0" y="24383"/>
                  </a:lnTo>
                  <a:lnTo>
                    <a:pt x="35051" y="24383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837675" y="6065519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59" h="24764">
                  <a:moveTo>
                    <a:pt x="35051" y="0"/>
                  </a:moveTo>
                  <a:lnTo>
                    <a:pt x="35051" y="24384"/>
                  </a:lnTo>
                  <a:lnTo>
                    <a:pt x="0" y="24384"/>
                  </a:lnTo>
                  <a:lnTo>
                    <a:pt x="0" y="0"/>
                  </a:lnTo>
                  <a:lnTo>
                    <a:pt x="35051" y="0"/>
                  </a:lnTo>
                  <a:close/>
                </a:path>
              </a:pathLst>
            </a:custGeom>
            <a:ln w="12700">
              <a:solidFill>
                <a:srgbClr val="856A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826245" y="2387346"/>
              <a:ext cx="76200" cy="3657600"/>
            </a:xfrm>
            <a:custGeom>
              <a:avLst/>
              <a:gdLst/>
              <a:ahLst/>
              <a:cxnLst/>
              <a:rect l="l" t="t" r="r" b="b"/>
              <a:pathLst>
                <a:path w="76200" h="3657600">
                  <a:moveTo>
                    <a:pt x="76200" y="3581400"/>
                  </a:moveTo>
                  <a:lnTo>
                    <a:pt x="0" y="3581400"/>
                  </a:lnTo>
                  <a:lnTo>
                    <a:pt x="25907" y="3633216"/>
                  </a:lnTo>
                  <a:lnTo>
                    <a:pt x="25907" y="3594354"/>
                  </a:lnTo>
                  <a:lnTo>
                    <a:pt x="51053" y="3594354"/>
                  </a:lnTo>
                  <a:lnTo>
                    <a:pt x="51053" y="3631692"/>
                  </a:lnTo>
                  <a:lnTo>
                    <a:pt x="76200" y="3581400"/>
                  </a:lnTo>
                  <a:close/>
                </a:path>
                <a:path w="76200" h="3657600">
                  <a:moveTo>
                    <a:pt x="51053" y="3581400"/>
                  </a:moveTo>
                  <a:lnTo>
                    <a:pt x="51053" y="0"/>
                  </a:lnTo>
                  <a:lnTo>
                    <a:pt x="25907" y="0"/>
                  </a:lnTo>
                  <a:lnTo>
                    <a:pt x="25907" y="3581400"/>
                  </a:lnTo>
                  <a:lnTo>
                    <a:pt x="51053" y="3581400"/>
                  </a:lnTo>
                  <a:close/>
                </a:path>
                <a:path w="76200" h="3657600">
                  <a:moveTo>
                    <a:pt x="51053" y="3631692"/>
                  </a:moveTo>
                  <a:lnTo>
                    <a:pt x="51053" y="3594354"/>
                  </a:lnTo>
                  <a:lnTo>
                    <a:pt x="25907" y="3594354"/>
                  </a:lnTo>
                  <a:lnTo>
                    <a:pt x="25907" y="3633216"/>
                  </a:lnTo>
                  <a:lnTo>
                    <a:pt x="38100" y="3657600"/>
                  </a:lnTo>
                  <a:lnTo>
                    <a:pt x="51053" y="3631692"/>
                  </a:lnTo>
                  <a:close/>
                </a:path>
              </a:pathLst>
            </a:custGeom>
            <a:solidFill>
              <a:srgbClr val="856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497077" y="3929063"/>
            <a:ext cx="3030220" cy="75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6615" indent="-394335">
              <a:lnSpc>
                <a:spcPts val="306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57250" algn="l"/>
              </a:tabLst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ts val="2765"/>
              </a:lnSpc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0" dirty="0">
                <a:solidFill>
                  <a:srgbClr val="7A1A24"/>
                </a:solidFill>
                <a:latin typeface="Arial"/>
                <a:cs typeface="Arial"/>
              </a:rPr>
              <a:t>Net </a:t>
            </a:r>
            <a:r>
              <a:rPr sz="2400" spc="-45" dirty="0">
                <a:solidFill>
                  <a:srgbClr val="7A1A24"/>
                </a:solidFill>
                <a:latin typeface="Arial"/>
                <a:cs typeface="Arial"/>
              </a:rPr>
              <a:t>sensitivity</a:t>
            </a:r>
            <a:r>
              <a:rPr sz="2400" spc="-2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7A1A24"/>
                </a:solidFill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497077" y="4980237"/>
            <a:ext cx="2528570" cy="91249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710"/>
              </a:spcBef>
            </a:pPr>
            <a:r>
              <a:rPr sz="2400" spc="-105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61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90" dirty="0">
                <a:solidFill>
                  <a:srgbClr val="7A1A24"/>
                </a:solidFill>
                <a:latin typeface="Arial"/>
                <a:cs typeface="Arial"/>
              </a:rPr>
              <a:t>New </a:t>
            </a:r>
            <a:r>
              <a:rPr sz="2400" spc="-45" dirty="0">
                <a:solidFill>
                  <a:srgbClr val="7A1A24"/>
                </a:solidFill>
                <a:latin typeface="Arial"/>
                <a:cs typeface="Arial"/>
              </a:rPr>
              <a:t>specificity</a:t>
            </a:r>
            <a:r>
              <a:rPr sz="2400" spc="-29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7A1A24"/>
                </a:solidFill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822965" y="4825937"/>
            <a:ext cx="1370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u="sng" spc="-157" baseline="3356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315</a:t>
            </a:r>
            <a:r>
              <a:rPr sz="3600" spc="-157" baseline="33564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42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Arial"/>
                <a:cs typeface="Arial"/>
              </a:rPr>
              <a:t>63%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243144" y="6340878"/>
            <a:ext cx="651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9500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799944" y="5923136"/>
            <a:ext cx="2353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7600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1710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3600" baseline="-33564" dirty="0">
                <a:latin typeface="Symbol"/>
                <a:cs typeface="Symbol"/>
              </a:rPr>
              <a:t></a:t>
            </a:r>
            <a:r>
              <a:rPr sz="3600" spc="-690" baseline="-33564" dirty="0">
                <a:latin typeface="Times New Roman"/>
                <a:cs typeface="Times New Roman"/>
              </a:rPr>
              <a:t> </a:t>
            </a:r>
            <a:r>
              <a:rPr sz="3600" spc="-225" baseline="-33564" dirty="0">
                <a:latin typeface="Arial"/>
                <a:cs typeface="Arial"/>
              </a:rPr>
              <a:t>98%</a:t>
            </a:r>
            <a:endParaRPr sz="3600" baseline="-33564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792978" y="3843782"/>
            <a:ext cx="96011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0" dirty="0">
                <a:latin typeface="Arial"/>
                <a:cs typeface="Arial"/>
              </a:rPr>
              <a:t>Diabetes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040855" y="4367905"/>
            <a:ext cx="312420" cy="1212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60"/>
              </a:lnSpc>
            </a:pPr>
            <a:r>
              <a:rPr sz="2000" spc="-114" dirty="0">
                <a:latin typeface="Arial"/>
                <a:cs typeface="Arial"/>
              </a:rPr>
              <a:t>Test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154393" y="3465014"/>
            <a:ext cx="490220" cy="7531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46355" algn="r">
              <a:lnSpc>
                <a:spcPct val="100000"/>
              </a:lnSpc>
              <a:spcBef>
                <a:spcPts val="565"/>
              </a:spcBef>
            </a:pPr>
            <a:r>
              <a:rPr sz="2000" b="1" spc="-5" dirty="0">
                <a:latin typeface="Arial"/>
                <a:cs typeface="Arial"/>
              </a:rPr>
              <a:t>500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9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7011914" y="3887977"/>
            <a:ext cx="1270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336658" y="4599735"/>
            <a:ext cx="177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0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4362540" y="5456889"/>
            <a:ext cx="1524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210" name="object 210"/>
          <p:cNvGraphicFramePr>
            <a:graphicFrameLocks noGrp="1"/>
          </p:cNvGraphicFramePr>
          <p:nvPr/>
        </p:nvGraphicFramePr>
        <p:xfrm>
          <a:off x="4573333" y="4246435"/>
          <a:ext cx="3350260" cy="176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12700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315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1594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190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581">
                <a:tc>
                  <a:txBody>
                    <a:bodyPr/>
                    <a:lstStyle/>
                    <a:p>
                      <a:pPr marR="13208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1710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1" name="object 211"/>
          <p:cNvSpPr txBox="1"/>
          <p:nvPr/>
        </p:nvSpPr>
        <p:spPr>
          <a:xfrm>
            <a:off x="8059785" y="4564633"/>
            <a:ext cx="448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505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995841" y="5370784"/>
            <a:ext cx="590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1745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7581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295" dirty="0">
                <a:latin typeface="Arial"/>
                <a:cs typeface="Arial"/>
              </a:rPr>
              <a:t>Two-Stage </a:t>
            </a:r>
            <a:r>
              <a:rPr sz="3000" b="0" i="1" spc="-290" dirty="0">
                <a:latin typeface="Arial"/>
                <a:cs typeface="Arial"/>
              </a:rPr>
              <a:t>Screening: </a:t>
            </a:r>
            <a:r>
              <a:rPr sz="3000" b="0" i="1" spc="-385" dirty="0">
                <a:latin typeface="Arial"/>
                <a:cs typeface="Arial"/>
              </a:rPr>
              <a:t>Re-Screen </a:t>
            </a:r>
            <a:r>
              <a:rPr sz="3000" b="0" i="1" spc="-195" dirty="0">
                <a:latin typeface="Arial"/>
                <a:cs typeface="Arial"/>
              </a:rPr>
              <a:t>the </a:t>
            </a:r>
            <a:r>
              <a:rPr sz="3000" b="0" i="1" spc="-275" dirty="0">
                <a:latin typeface="Arial"/>
                <a:cs typeface="Arial"/>
              </a:rPr>
              <a:t>Positives </a:t>
            </a:r>
            <a:r>
              <a:rPr sz="3000" b="0" i="1" spc="-170" dirty="0">
                <a:latin typeface="Arial"/>
                <a:cs typeface="Arial"/>
              </a:rPr>
              <a:t>from</a:t>
            </a:r>
            <a:r>
              <a:rPr sz="3000" b="0" i="1" spc="-555" dirty="0">
                <a:latin typeface="Arial"/>
                <a:cs typeface="Arial"/>
              </a:rPr>
              <a:t> </a:t>
            </a:r>
            <a:r>
              <a:rPr sz="3000" b="0" i="1" spc="-195" dirty="0">
                <a:latin typeface="Arial"/>
                <a:cs typeface="Arial"/>
              </a:rPr>
              <a:t>the  </a:t>
            </a:r>
            <a:r>
              <a:rPr sz="3000" b="0" i="1" spc="-225" dirty="0">
                <a:latin typeface="Arial"/>
                <a:cs typeface="Arial"/>
              </a:rPr>
              <a:t>First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345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71837" y="2339911"/>
            <a:ext cx="1924050" cy="1152525"/>
            <a:chOff x="3271837" y="2339911"/>
            <a:chExt cx="1924050" cy="1152525"/>
          </a:xfrm>
        </p:grpSpPr>
        <p:sp>
          <p:nvSpPr>
            <p:cNvPr id="4" name="object 4"/>
            <p:cNvSpPr/>
            <p:nvPr/>
          </p:nvSpPr>
          <p:spPr>
            <a:xfrm>
              <a:off x="3276600" y="2362199"/>
              <a:ext cx="1244600" cy="1125855"/>
            </a:xfrm>
            <a:custGeom>
              <a:avLst/>
              <a:gdLst/>
              <a:ahLst/>
              <a:cxnLst/>
              <a:rect l="l" t="t" r="r" b="b"/>
              <a:pathLst>
                <a:path w="1244600" h="1125854">
                  <a:moveTo>
                    <a:pt x="1244345" y="563118"/>
                  </a:moveTo>
                  <a:lnTo>
                    <a:pt x="1242286" y="516947"/>
                  </a:lnTo>
                  <a:lnTo>
                    <a:pt x="1236214" y="471802"/>
                  </a:lnTo>
                  <a:lnTo>
                    <a:pt x="1226289" y="427828"/>
                  </a:lnTo>
                  <a:lnTo>
                    <a:pt x="1212671" y="385169"/>
                  </a:lnTo>
                  <a:lnTo>
                    <a:pt x="1195518" y="343971"/>
                  </a:lnTo>
                  <a:lnTo>
                    <a:pt x="1174991" y="304379"/>
                  </a:lnTo>
                  <a:lnTo>
                    <a:pt x="1151248" y="266538"/>
                  </a:lnTo>
                  <a:lnTo>
                    <a:pt x="1124449" y="230593"/>
                  </a:lnTo>
                  <a:lnTo>
                    <a:pt x="1094755" y="196689"/>
                  </a:lnTo>
                  <a:lnTo>
                    <a:pt x="1062323" y="164972"/>
                  </a:lnTo>
                  <a:lnTo>
                    <a:pt x="1027314" y="135587"/>
                  </a:lnTo>
                  <a:lnTo>
                    <a:pt x="989886" y="108679"/>
                  </a:lnTo>
                  <a:lnTo>
                    <a:pt x="950200" y="84393"/>
                  </a:lnTo>
                  <a:lnTo>
                    <a:pt x="908416" y="62874"/>
                  </a:lnTo>
                  <a:lnTo>
                    <a:pt x="864691" y="44267"/>
                  </a:lnTo>
                  <a:lnTo>
                    <a:pt x="819186" y="28718"/>
                  </a:lnTo>
                  <a:lnTo>
                    <a:pt x="772060" y="16371"/>
                  </a:lnTo>
                  <a:lnTo>
                    <a:pt x="723474" y="7373"/>
                  </a:lnTo>
                  <a:lnTo>
                    <a:pt x="673585" y="1867"/>
                  </a:lnTo>
                  <a:lnTo>
                    <a:pt x="622553" y="0"/>
                  </a:lnTo>
                  <a:lnTo>
                    <a:pt x="571517" y="1867"/>
                  </a:lnTo>
                  <a:lnTo>
                    <a:pt x="521612" y="7373"/>
                  </a:lnTo>
                  <a:lnTo>
                    <a:pt x="473000" y="16371"/>
                  </a:lnTo>
                  <a:lnTo>
                    <a:pt x="425842" y="28718"/>
                  </a:lnTo>
                  <a:lnTo>
                    <a:pt x="380297" y="44267"/>
                  </a:lnTo>
                  <a:lnTo>
                    <a:pt x="336527" y="62874"/>
                  </a:lnTo>
                  <a:lnTo>
                    <a:pt x="294692" y="84393"/>
                  </a:lnTo>
                  <a:lnTo>
                    <a:pt x="254953" y="108679"/>
                  </a:lnTo>
                  <a:lnTo>
                    <a:pt x="217469" y="135587"/>
                  </a:lnTo>
                  <a:lnTo>
                    <a:pt x="182403" y="164973"/>
                  </a:lnTo>
                  <a:lnTo>
                    <a:pt x="149915" y="196689"/>
                  </a:lnTo>
                  <a:lnTo>
                    <a:pt x="120164" y="230593"/>
                  </a:lnTo>
                  <a:lnTo>
                    <a:pt x="93312" y="266538"/>
                  </a:lnTo>
                  <a:lnTo>
                    <a:pt x="69519" y="304379"/>
                  </a:lnTo>
                  <a:lnTo>
                    <a:pt x="48946" y="343971"/>
                  </a:lnTo>
                  <a:lnTo>
                    <a:pt x="31754" y="385169"/>
                  </a:lnTo>
                  <a:lnTo>
                    <a:pt x="18102" y="427828"/>
                  </a:lnTo>
                  <a:lnTo>
                    <a:pt x="8152" y="471802"/>
                  </a:lnTo>
                  <a:lnTo>
                    <a:pt x="2064" y="516947"/>
                  </a:lnTo>
                  <a:lnTo>
                    <a:pt x="0" y="563118"/>
                  </a:lnTo>
                  <a:lnTo>
                    <a:pt x="2064" y="609179"/>
                  </a:lnTo>
                  <a:lnTo>
                    <a:pt x="8152" y="654226"/>
                  </a:lnTo>
                  <a:lnTo>
                    <a:pt x="18102" y="698113"/>
                  </a:lnTo>
                  <a:lnTo>
                    <a:pt x="31754" y="740694"/>
                  </a:lnTo>
                  <a:lnTo>
                    <a:pt x="48946" y="781823"/>
                  </a:lnTo>
                  <a:lnTo>
                    <a:pt x="69519" y="821355"/>
                  </a:lnTo>
                  <a:lnTo>
                    <a:pt x="93312" y="859144"/>
                  </a:lnTo>
                  <a:lnTo>
                    <a:pt x="120164" y="895045"/>
                  </a:lnTo>
                  <a:lnTo>
                    <a:pt x="149915" y="928910"/>
                  </a:lnTo>
                  <a:lnTo>
                    <a:pt x="182403" y="960596"/>
                  </a:lnTo>
                  <a:lnTo>
                    <a:pt x="217469" y="989955"/>
                  </a:lnTo>
                  <a:lnTo>
                    <a:pt x="254953" y="1016843"/>
                  </a:lnTo>
                  <a:lnTo>
                    <a:pt x="294692" y="1041113"/>
                  </a:lnTo>
                  <a:lnTo>
                    <a:pt x="336527" y="1062620"/>
                  </a:lnTo>
                  <a:lnTo>
                    <a:pt x="380297" y="1081218"/>
                  </a:lnTo>
                  <a:lnTo>
                    <a:pt x="425842" y="1096761"/>
                  </a:lnTo>
                  <a:lnTo>
                    <a:pt x="473000" y="1109104"/>
                  </a:lnTo>
                  <a:lnTo>
                    <a:pt x="521612" y="1118101"/>
                  </a:lnTo>
                  <a:lnTo>
                    <a:pt x="571517" y="1123606"/>
                  </a:lnTo>
                  <a:lnTo>
                    <a:pt x="622553" y="1125474"/>
                  </a:lnTo>
                  <a:lnTo>
                    <a:pt x="673585" y="1123606"/>
                  </a:lnTo>
                  <a:lnTo>
                    <a:pt x="723474" y="1118101"/>
                  </a:lnTo>
                  <a:lnTo>
                    <a:pt x="772060" y="1109104"/>
                  </a:lnTo>
                  <a:lnTo>
                    <a:pt x="819186" y="1096761"/>
                  </a:lnTo>
                  <a:lnTo>
                    <a:pt x="864691" y="1081218"/>
                  </a:lnTo>
                  <a:lnTo>
                    <a:pt x="908416" y="1062620"/>
                  </a:lnTo>
                  <a:lnTo>
                    <a:pt x="950200" y="1041113"/>
                  </a:lnTo>
                  <a:lnTo>
                    <a:pt x="989886" y="1016843"/>
                  </a:lnTo>
                  <a:lnTo>
                    <a:pt x="1027314" y="989955"/>
                  </a:lnTo>
                  <a:lnTo>
                    <a:pt x="1062323" y="960596"/>
                  </a:lnTo>
                  <a:lnTo>
                    <a:pt x="1094755" y="928910"/>
                  </a:lnTo>
                  <a:lnTo>
                    <a:pt x="1124449" y="895045"/>
                  </a:lnTo>
                  <a:lnTo>
                    <a:pt x="1151248" y="859144"/>
                  </a:lnTo>
                  <a:lnTo>
                    <a:pt x="1174991" y="821355"/>
                  </a:lnTo>
                  <a:lnTo>
                    <a:pt x="1195518" y="781823"/>
                  </a:lnTo>
                  <a:lnTo>
                    <a:pt x="1212671" y="740694"/>
                  </a:lnTo>
                  <a:lnTo>
                    <a:pt x="1226289" y="698113"/>
                  </a:lnTo>
                  <a:lnTo>
                    <a:pt x="1236214" y="654226"/>
                  </a:lnTo>
                  <a:lnTo>
                    <a:pt x="1242286" y="609179"/>
                  </a:lnTo>
                  <a:lnTo>
                    <a:pt x="1244345" y="563118"/>
                  </a:lnTo>
                  <a:close/>
                </a:path>
              </a:pathLst>
            </a:custGeom>
            <a:solidFill>
              <a:srgbClr val="D7D777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600" y="2362199"/>
              <a:ext cx="1244600" cy="1125855"/>
            </a:xfrm>
            <a:custGeom>
              <a:avLst/>
              <a:gdLst/>
              <a:ahLst/>
              <a:cxnLst/>
              <a:rect l="l" t="t" r="r" b="b"/>
              <a:pathLst>
                <a:path w="1244600" h="1125854">
                  <a:moveTo>
                    <a:pt x="622553" y="0"/>
                  </a:moveTo>
                  <a:lnTo>
                    <a:pt x="571517" y="1867"/>
                  </a:lnTo>
                  <a:lnTo>
                    <a:pt x="521612" y="7373"/>
                  </a:lnTo>
                  <a:lnTo>
                    <a:pt x="473000" y="16371"/>
                  </a:lnTo>
                  <a:lnTo>
                    <a:pt x="425842" y="28718"/>
                  </a:lnTo>
                  <a:lnTo>
                    <a:pt x="380297" y="44267"/>
                  </a:lnTo>
                  <a:lnTo>
                    <a:pt x="336527" y="62874"/>
                  </a:lnTo>
                  <a:lnTo>
                    <a:pt x="294692" y="84393"/>
                  </a:lnTo>
                  <a:lnTo>
                    <a:pt x="254953" y="108679"/>
                  </a:lnTo>
                  <a:lnTo>
                    <a:pt x="217469" y="135587"/>
                  </a:lnTo>
                  <a:lnTo>
                    <a:pt x="182403" y="164973"/>
                  </a:lnTo>
                  <a:lnTo>
                    <a:pt x="149915" y="196689"/>
                  </a:lnTo>
                  <a:lnTo>
                    <a:pt x="120164" y="230593"/>
                  </a:lnTo>
                  <a:lnTo>
                    <a:pt x="93312" y="266538"/>
                  </a:lnTo>
                  <a:lnTo>
                    <a:pt x="69519" y="304379"/>
                  </a:lnTo>
                  <a:lnTo>
                    <a:pt x="48946" y="343971"/>
                  </a:lnTo>
                  <a:lnTo>
                    <a:pt x="31754" y="385169"/>
                  </a:lnTo>
                  <a:lnTo>
                    <a:pt x="18102" y="427828"/>
                  </a:lnTo>
                  <a:lnTo>
                    <a:pt x="8152" y="471802"/>
                  </a:lnTo>
                  <a:lnTo>
                    <a:pt x="2064" y="516947"/>
                  </a:lnTo>
                  <a:lnTo>
                    <a:pt x="0" y="563118"/>
                  </a:lnTo>
                  <a:lnTo>
                    <a:pt x="2064" y="609179"/>
                  </a:lnTo>
                  <a:lnTo>
                    <a:pt x="8152" y="654226"/>
                  </a:lnTo>
                  <a:lnTo>
                    <a:pt x="18102" y="698113"/>
                  </a:lnTo>
                  <a:lnTo>
                    <a:pt x="31754" y="740694"/>
                  </a:lnTo>
                  <a:lnTo>
                    <a:pt x="48946" y="781823"/>
                  </a:lnTo>
                  <a:lnTo>
                    <a:pt x="69519" y="821355"/>
                  </a:lnTo>
                  <a:lnTo>
                    <a:pt x="93312" y="859144"/>
                  </a:lnTo>
                  <a:lnTo>
                    <a:pt x="120164" y="895045"/>
                  </a:lnTo>
                  <a:lnTo>
                    <a:pt x="149915" y="928910"/>
                  </a:lnTo>
                  <a:lnTo>
                    <a:pt x="182403" y="960596"/>
                  </a:lnTo>
                  <a:lnTo>
                    <a:pt x="217469" y="989955"/>
                  </a:lnTo>
                  <a:lnTo>
                    <a:pt x="254953" y="1016843"/>
                  </a:lnTo>
                  <a:lnTo>
                    <a:pt x="294692" y="1041113"/>
                  </a:lnTo>
                  <a:lnTo>
                    <a:pt x="336527" y="1062620"/>
                  </a:lnTo>
                  <a:lnTo>
                    <a:pt x="380297" y="1081218"/>
                  </a:lnTo>
                  <a:lnTo>
                    <a:pt x="425842" y="1096761"/>
                  </a:lnTo>
                  <a:lnTo>
                    <a:pt x="473000" y="1109104"/>
                  </a:lnTo>
                  <a:lnTo>
                    <a:pt x="521612" y="1118101"/>
                  </a:lnTo>
                  <a:lnTo>
                    <a:pt x="571517" y="1123606"/>
                  </a:lnTo>
                  <a:lnTo>
                    <a:pt x="622553" y="1125474"/>
                  </a:lnTo>
                  <a:lnTo>
                    <a:pt x="673585" y="1123606"/>
                  </a:lnTo>
                  <a:lnTo>
                    <a:pt x="723474" y="1118101"/>
                  </a:lnTo>
                  <a:lnTo>
                    <a:pt x="772060" y="1109104"/>
                  </a:lnTo>
                  <a:lnTo>
                    <a:pt x="819186" y="1096761"/>
                  </a:lnTo>
                  <a:lnTo>
                    <a:pt x="864691" y="1081218"/>
                  </a:lnTo>
                  <a:lnTo>
                    <a:pt x="908416" y="1062620"/>
                  </a:lnTo>
                  <a:lnTo>
                    <a:pt x="950200" y="1041113"/>
                  </a:lnTo>
                  <a:lnTo>
                    <a:pt x="989886" y="1016843"/>
                  </a:lnTo>
                  <a:lnTo>
                    <a:pt x="1027314" y="989955"/>
                  </a:lnTo>
                  <a:lnTo>
                    <a:pt x="1062323" y="960596"/>
                  </a:lnTo>
                  <a:lnTo>
                    <a:pt x="1094755" y="928910"/>
                  </a:lnTo>
                  <a:lnTo>
                    <a:pt x="1124449" y="895045"/>
                  </a:lnTo>
                  <a:lnTo>
                    <a:pt x="1151248" y="859144"/>
                  </a:lnTo>
                  <a:lnTo>
                    <a:pt x="1174991" y="821355"/>
                  </a:lnTo>
                  <a:lnTo>
                    <a:pt x="1195518" y="781823"/>
                  </a:lnTo>
                  <a:lnTo>
                    <a:pt x="1212671" y="740694"/>
                  </a:lnTo>
                  <a:lnTo>
                    <a:pt x="1226289" y="698113"/>
                  </a:lnTo>
                  <a:lnTo>
                    <a:pt x="1236214" y="654226"/>
                  </a:lnTo>
                  <a:lnTo>
                    <a:pt x="1242286" y="609179"/>
                  </a:lnTo>
                  <a:lnTo>
                    <a:pt x="1244345" y="563118"/>
                  </a:lnTo>
                  <a:lnTo>
                    <a:pt x="1242286" y="516947"/>
                  </a:lnTo>
                  <a:lnTo>
                    <a:pt x="1236214" y="471802"/>
                  </a:lnTo>
                  <a:lnTo>
                    <a:pt x="1226289" y="427828"/>
                  </a:lnTo>
                  <a:lnTo>
                    <a:pt x="1212671" y="385169"/>
                  </a:lnTo>
                  <a:lnTo>
                    <a:pt x="1195518" y="343971"/>
                  </a:lnTo>
                  <a:lnTo>
                    <a:pt x="1174991" y="304379"/>
                  </a:lnTo>
                  <a:lnTo>
                    <a:pt x="1151248" y="266538"/>
                  </a:lnTo>
                  <a:lnTo>
                    <a:pt x="1124449" y="230593"/>
                  </a:lnTo>
                  <a:lnTo>
                    <a:pt x="1094755" y="196689"/>
                  </a:lnTo>
                  <a:lnTo>
                    <a:pt x="1062323" y="164972"/>
                  </a:lnTo>
                  <a:lnTo>
                    <a:pt x="1027314" y="135587"/>
                  </a:lnTo>
                  <a:lnTo>
                    <a:pt x="989886" y="108679"/>
                  </a:lnTo>
                  <a:lnTo>
                    <a:pt x="950200" y="84393"/>
                  </a:lnTo>
                  <a:lnTo>
                    <a:pt x="908416" y="62874"/>
                  </a:lnTo>
                  <a:lnTo>
                    <a:pt x="864691" y="44267"/>
                  </a:lnTo>
                  <a:lnTo>
                    <a:pt x="819186" y="28718"/>
                  </a:lnTo>
                  <a:lnTo>
                    <a:pt x="772060" y="16371"/>
                  </a:lnTo>
                  <a:lnTo>
                    <a:pt x="723474" y="7373"/>
                  </a:lnTo>
                  <a:lnTo>
                    <a:pt x="673585" y="1867"/>
                  </a:lnTo>
                  <a:lnTo>
                    <a:pt x="62255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6398" y="2344673"/>
              <a:ext cx="1244600" cy="1125855"/>
            </a:xfrm>
            <a:custGeom>
              <a:avLst/>
              <a:gdLst/>
              <a:ahLst/>
              <a:cxnLst/>
              <a:rect l="l" t="t" r="r" b="b"/>
              <a:pathLst>
                <a:path w="1244600" h="1125854">
                  <a:moveTo>
                    <a:pt x="1244345" y="563118"/>
                  </a:moveTo>
                  <a:lnTo>
                    <a:pt x="1242286" y="516947"/>
                  </a:lnTo>
                  <a:lnTo>
                    <a:pt x="1236214" y="471802"/>
                  </a:lnTo>
                  <a:lnTo>
                    <a:pt x="1226289" y="427828"/>
                  </a:lnTo>
                  <a:lnTo>
                    <a:pt x="1212671" y="385169"/>
                  </a:lnTo>
                  <a:lnTo>
                    <a:pt x="1195518" y="343971"/>
                  </a:lnTo>
                  <a:lnTo>
                    <a:pt x="1174991" y="304379"/>
                  </a:lnTo>
                  <a:lnTo>
                    <a:pt x="1151248" y="266538"/>
                  </a:lnTo>
                  <a:lnTo>
                    <a:pt x="1124449" y="230593"/>
                  </a:lnTo>
                  <a:lnTo>
                    <a:pt x="1094755" y="196689"/>
                  </a:lnTo>
                  <a:lnTo>
                    <a:pt x="1062323" y="164972"/>
                  </a:lnTo>
                  <a:lnTo>
                    <a:pt x="1027314" y="135587"/>
                  </a:lnTo>
                  <a:lnTo>
                    <a:pt x="989886" y="108679"/>
                  </a:lnTo>
                  <a:lnTo>
                    <a:pt x="950200" y="84393"/>
                  </a:lnTo>
                  <a:lnTo>
                    <a:pt x="908416" y="62874"/>
                  </a:lnTo>
                  <a:lnTo>
                    <a:pt x="864691" y="44267"/>
                  </a:lnTo>
                  <a:lnTo>
                    <a:pt x="819186" y="28718"/>
                  </a:lnTo>
                  <a:lnTo>
                    <a:pt x="772060" y="16371"/>
                  </a:lnTo>
                  <a:lnTo>
                    <a:pt x="723474" y="7373"/>
                  </a:lnTo>
                  <a:lnTo>
                    <a:pt x="673585" y="1867"/>
                  </a:lnTo>
                  <a:lnTo>
                    <a:pt x="622553" y="0"/>
                  </a:lnTo>
                  <a:lnTo>
                    <a:pt x="571517" y="1867"/>
                  </a:lnTo>
                  <a:lnTo>
                    <a:pt x="521612" y="7373"/>
                  </a:lnTo>
                  <a:lnTo>
                    <a:pt x="473000" y="16371"/>
                  </a:lnTo>
                  <a:lnTo>
                    <a:pt x="425842" y="28718"/>
                  </a:lnTo>
                  <a:lnTo>
                    <a:pt x="380297" y="44267"/>
                  </a:lnTo>
                  <a:lnTo>
                    <a:pt x="336527" y="62874"/>
                  </a:lnTo>
                  <a:lnTo>
                    <a:pt x="294692" y="84393"/>
                  </a:lnTo>
                  <a:lnTo>
                    <a:pt x="254953" y="108679"/>
                  </a:lnTo>
                  <a:lnTo>
                    <a:pt x="217469" y="135587"/>
                  </a:lnTo>
                  <a:lnTo>
                    <a:pt x="182403" y="164973"/>
                  </a:lnTo>
                  <a:lnTo>
                    <a:pt x="149915" y="196689"/>
                  </a:lnTo>
                  <a:lnTo>
                    <a:pt x="120164" y="230593"/>
                  </a:lnTo>
                  <a:lnTo>
                    <a:pt x="93312" y="266538"/>
                  </a:lnTo>
                  <a:lnTo>
                    <a:pt x="69519" y="304379"/>
                  </a:lnTo>
                  <a:lnTo>
                    <a:pt x="48946" y="343971"/>
                  </a:lnTo>
                  <a:lnTo>
                    <a:pt x="31754" y="385169"/>
                  </a:lnTo>
                  <a:lnTo>
                    <a:pt x="18102" y="427828"/>
                  </a:lnTo>
                  <a:lnTo>
                    <a:pt x="8152" y="471802"/>
                  </a:lnTo>
                  <a:lnTo>
                    <a:pt x="2064" y="516947"/>
                  </a:lnTo>
                  <a:lnTo>
                    <a:pt x="0" y="563118"/>
                  </a:lnTo>
                  <a:lnTo>
                    <a:pt x="2064" y="609282"/>
                  </a:lnTo>
                  <a:lnTo>
                    <a:pt x="8152" y="654411"/>
                  </a:lnTo>
                  <a:lnTo>
                    <a:pt x="18102" y="698361"/>
                  </a:lnTo>
                  <a:lnTo>
                    <a:pt x="31754" y="740987"/>
                  </a:lnTo>
                  <a:lnTo>
                    <a:pt x="48946" y="782145"/>
                  </a:lnTo>
                  <a:lnTo>
                    <a:pt x="69519" y="821692"/>
                  </a:lnTo>
                  <a:lnTo>
                    <a:pt x="93312" y="859483"/>
                  </a:lnTo>
                  <a:lnTo>
                    <a:pt x="120164" y="895374"/>
                  </a:lnTo>
                  <a:lnTo>
                    <a:pt x="149915" y="929222"/>
                  </a:lnTo>
                  <a:lnTo>
                    <a:pt x="182403" y="960881"/>
                  </a:lnTo>
                  <a:lnTo>
                    <a:pt x="217469" y="990210"/>
                  </a:lnTo>
                  <a:lnTo>
                    <a:pt x="254953" y="1017062"/>
                  </a:lnTo>
                  <a:lnTo>
                    <a:pt x="294692" y="1041295"/>
                  </a:lnTo>
                  <a:lnTo>
                    <a:pt x="336527" y="1062764"/>
                  </a:lnTo>
                  <a:lnTo>
                    <a:pt x="380297" y="1081325"/>
                  </a:lnTo>
                  <a:lnTo>
                    <a:pt x="425842" y="1096834"/>
                  </a:lnTo>
                  <a:lnTo>
                    <a:pt x="473000" y="1109148"/>
                  </a:lnTo>
                  <a:lnTo>
                    <a:pt x="521612" y="1118122"/>
                  </a:lnTo>
                  <a:lnTo>
                    <a:pt x="571517" y="1123612"/>
                  </a:lnTo>
                  <a:lnTo>
                    <a:pt x="622553" y="1125474"/>
                  </a:lnTo>
                  <a:lnTo>
                    <a:pt x="673585" y="1123612"/>
                  </a:lnTo>
                  <a:lnTo>
                    <a:pt x="723474" y="1118122"/>
                  </a:lnTo>
                  <a:lnTo>
                    <a:pt x="772060" y="1109148"/>
                  </a:lnTo>
                  <a:lnTo>
                    <a:pt x="819186" y="1096834"/>
                  </a:lnTo>
                  <a:lnTo>
                    <a:pt x="864691" y="1081325"/>
                  </a:lnTo>
                  <a:lnTo>
                    <a:pt x="908416" y="1062764"/>
                  </a:lnTo>
                  <a:lnTo>
                    <a:pt x="950200" y="1041295"/>
                  </a:lnTo>
                  <a:lnTo>
                    <a:pt x="989886" y="1017062"/>
                  </a:lnTo>
                  <a:lnTo>
                    <a:pt x="1027314" y="990210"/>
                  </a:lnTo>
                  <a:lnTo>
                    <a:pt x="1062323" y="960881"/>
                  </a:lnTo>
                  <a:lnTo>
                    <a:pt x="1094755" y="929222"/>
                  </a:lnTo>
                  <a:lnTo>
                    <a:pt x="1124449" y="895374"/>
                  </a:lnTo>
                  <a:lnTo>
                    <a:pt x="1151248" y="859483"/>
                  </a:lnTo>
                  <a:lnTo>
                    <a:pt x="1174991" y="821692"/>
                  </a:lnTo>
                  <a:lnTo>
                    <a:pt x="1195518" y="782145"/>
                  </a:lnTo>
                  <a:lnTo>
                    <a:pt x="1212671" y="740987"/>
                  </a:lnTo>
                  <a:lnTo>
                    <a:pt x="1226289" y="698361"/>
                  </a:lnTo>
                  <a:lnTo>
                    <a:pt x="1236214" y="654411"/>
                  </a:lnTo>
                  <a:lnTo>
                    <a:pt x="1242286" y="609282"/>
                  </a:lnTo>
                  <a:lnTo>
                    <a:pt x="1244345" y="563118"/>
                  </a:lnTo>
                  <a:close/>
                </a:path>
              </a:pathLst>
            </a:custGeom>
            <a:solidFill>
              <a:srgbClr val="D7D777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6398" y="2344673"/>
              <a:ext cx="1244600" cy="1125855"/>
            </a:xfrm>
            <a:custGeom>
              <a:avLst/>
              <a:gdLst/>
              <a:ahLst/>
              <a:cxnLst/>
              <a:rect l="l" t="t" r="r" b="b"/>
              <a:pathLst>
                <a:path w="1244600" h="1125854">
                  <a:moveTo>
                    <a:pt x="622553" y="0"/>
                  </a:moveTo>
                  <a:lnTo>
                    <a:pt x="571517" y="1867"/>
                  </a:lnTo>
                  <a:lnTo>
                    <a:pt x="521612" y="7373"/>
                  </a:lnTo>
                  <a:lnTo>
                    <a:pt x="473000" y="16371"/>
                  </a:lnTo>
                  <a:lnTo>
                    <a:pt x="425842" y="28718"/>
                  </a:lnTo>
                  <a:lnTo>
                    <a:pt x="380297" y="44267"/>
                  </a:lnTo>
                  <a:lnTo>
                    <a:pt x="336527" y="62874"/>
                  </a:lnTo>
                  <a:lnTo>
                    <a:pt x="294692" y="84393"/>
                  </a:lnTo>
                  <a:lnTo>
                    <a:pt x="254953" y="108679"/>
                  </a:lnTo>
                  <a:lnTo>
                    <a:pt x="217469" y="135587"/>
                  </a:lnTo>
                  <a:lnTo>
                    <a:pt x="182403" y="164973"/>
                  </a:lnTo>
                  <a:lnTo>
                    <a:pt x="149915" y="196689"/>
                  </a:lnTo>
                  <a:lnTo>
                    <a:pt x="120164" y="230593"/>
                  </a:lnTo>
                  <a:lnTo>
                    <a:pt x="93312" y="266538"/>
                  </a:lnTo>
                  <a:lnTo>
                    <a:pt x="69519" y="304379"/>
                  </a:lnTo>
                  <a:lnTo>
                    <a:pt x="48946" y="343971"/>
                  </a:lnTo>
                  <a:lnTo>
                    <a:pt x="31754" y="385169"/>
                  </a:lnTo>
                  <a:lnTo>
                    <a:pt x="18102" y="427828"/>
                  </a:lnTo>
                  <a:lnTo>
                    <a:pt x="8152" y="471802"/>
                  </a:lnTo>
                  <a:lnTo>
                    <a:pt x="2064" y="516947"/>
                  </a:lnTo>
                  <a:lnTo>
                    <a:pt x="0" y="563118"/>
                  </a:lnTo>
                  <a:lnTo>
                    <a:pt x="2064" y="609282"/>
                  </a:lnTo>
                  <a:lnTo>
                    <a:pt x="8152" y="654411"/>
                  </a:lnTo>
                  <a:lnTo>
                    <a:pt x="18102" y="698361"/>
                  </a:lnTo>
                  <a:lnTo>
                    <a:pt x="31754" y="740987"/>
                  </a:lnTo>
                  <a:lnTo>
                    <a:pt x="48946" y="782145"/>
                  </a:lnTo>
                  <a:lnTo>
                    <a:pt x="69519" y="821692"/>
                  </a:lnTo>
                  <a:lnTo>
                    <a:pt x="93312" y="859483"/>
                  </a:lnTo>
                  <a:lnTo>
                    <a:pt x="120164" y="895374"/>
                  </a:lnTo>
                  <a:lnTo>
                    <a:pt x="149915" y="929222"/>
                  </a:lnTo>
                  <a:lnTo>
                    <a:pt x="182403" y="960881"/>
                  </a:lnTo>
                  <a:lnTo>
                    <a:pt x="217469" y="990210"/>
                  </a:lnTo>
                  <a:lnTo>
                    <a:pt x="254953" y="1017062"/>
                  </a:lnTo>
                  <a:lnTo>
                    <a:pt x="294692" y="1041295"/>
                  </a:lnTo>
                  <a:lnTo>
                    <a:pt x="336527" y="1062764"/>
                  </a:lnTo>
                  <a:lnTo>
                    <a:pt x="380297" y="1081325"/>
                  </a:lnTo>
                  <a:lnTo>
                    <a:pt x="425842" y="1096834"/>
                  </a:lnTo>
                  <a:lnTo>
                    <a:pt x="473000" y="1109148"/>
                  </a:lnTo>
                  <a:lnTo>
                    <a:pt x="521612" y="1118122"/>
                  </a:lnTo>
                  <a:lnTo>
                    <a:pt x="571517" y="1123612"/>
                  </a:lnTo>
                  <a:lnTo>
                    <a:pt x="622553" y="1125474"/>
                  </a:lnTo>
                  <a:lnTo>
                    <a:pt x="673585" y="1123612"/>
                  </a:lnTo>
                  <a:lnTo>
                    <a:pt x="723474" y="1118122"/>
                  </a:lnTo>
                  <a:lnTo>
                    <a:pt x="772060" y="1109148"/>
                  </a:lnTo>
                  <a:lnTo>
                    <a:pt x="819186" y="1096834"/>
                  </a:lnTo>
                  <a:lnTo>
                    <a:pt x="864691" y="1081325"/>
                  </a:lnTo>
                  <a:lnTo>
                    <a:pt x="908416" y="1062764"/>
                  </a:lnTo>
                  <a:lnTo>
                    <a:pt x="950200" y="1041295"/>
                  </a:lnTo>
                  <a:lnTo>
                    <a:pt x="989886" y="1017062"/>
                  </a:lnTo>
                  <a:lnTo>
                    <a:pt x="1027314" y="990210"/>
                  </a:lnTo>
                  <a:lnTo>
                    <a:pt x="1062323" y="960881"/>
                  </a:lnTo>
                  <a:lnTo>
                    <a:pt x="1094755" y="929222"/>
                  </a:lnTo>
                  <a:lnTo>
                    <a:pt x="1124449" y="895374"/>
                  </a:lnTo>
                  <a:lnTo>
                    <a:pt x="1151248" y="859483"/>
                  </a:lnTo>
                  <a:lnTo>
                    <a:pt x="1174991" y="821692"/>
                  </a:lnTo>
                  <a:lnTo>
                    <a:pt x="1195518" y="782145"/>
                  </a:lnTo>
                  <a:lnTo>
                    <a:pt x="1212671" y="740987"/>
                  </a:lnTo>
                  <a:lnTo>
                    <a:pt x="1226289" y="698361"/>
                  </a:lnTo>
                  <a:lnTo>
                    <a:pt x="1236214" y="654411"/>
                  </a:lnTo>
                  <a:lnTo>
                    <a:pt x="1242286" y="609282"/>
                  </a:lnTo>
                  <a:lnTo>
                    <a:pt x="1244345" y="563118"/>
                  </a:lnTo>
                  <a:lnTo>
                    <a:pt x="1242286" y="516947"/>
                  </a:lnTo>
                  <a:lnTo>
                    <a:pt x="1236214" y="471802"/>
                  </a:lnTo>
                  <a:lnTo>
                    <a:pt x="1226289" y="427828"/>
                  </a:lnTo>
                  <a:lnTo>
                    <a:pt x="1212671" y="385169"/>
                  </a:lnTo>
                  <a:lnTo>
                    <a:pt x="1195518" y="343971"/>
                  </a:lnTo>
                  <a:lnTo>
                    <a:pt x="1174991" y="304379"/>
                  </a:lnTo>
                  <a:lnTo>
                    <a:pt x="1151248" y="266538"/>
                  </a:lnTo>
                  <a:lnTo>
                    <a:pt x="1124449" y="230593"/>
                  </a:lnTo>
                  <a:lnTo>
                    <a:pt x="1094755" y="196689"/>
                  </a:lnTo>
                  <a:lnTo>
                    <a:pt x="1062323" y="164972"/>
                  </a:lnTo>
                  <a:lnTo>
                    <a:pt x="1027314" y="135587"/>
                  </a:lnTo>
                  <a:lnTo>
                    <a:pt x="989886" y="108679"/>
                  </a:lnTo>
                  <a:lnTo>
                    <a:pt x="950200" y="84393"/>
                  </a:lnTo>
                  <a:lnTo>
                    <a:pt x="908416" y="62874"/>
                  </a:lnTo>
                  <a:lnTo>
                    <a:pt x="864691" y="44267"/>
                  </a:lnTo>
                  <a:lnTo>
                    <a:pt x="819186" y="28718"/>
                  </a:lnTo>
                  <a:lnTo>
                    <a:pt x="772060" y="16371"/>
                  </a:lnTo>
                  <a:lnTo>
                    <a:pt x="723474" y="7373"/>
                  </a:lnTo>
                  <a:lnTo>
                    <a:pt x="673585" y="1867"/>
                  </a:lnTo>
                  <a:lnTo>
                    <a:pt x="62255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4873" y="247192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304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4873" y="2529077"/>
              <a:ext cx="406400" cy="398780"/>
            </a:xfrm>
            <a:custGeom>
              <a:avLst/>
              <a:gdLst/>
              <a:ahLst/>
              <a:cxnLst/>
              <a:rect l="l" t="t" r="r" b="b"/>
              <a:pathLst>
                <a:path w="406400" h="398780">
                  <a:moveTo>
                    <a:pt x="406146" y="0"/>
                  </a:moveTo>
                  <a:lnTo>
                    <a:pt x="0" y="39852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7545" y="2624327"/>
              <a:ext cx="424815" cy="405130"/>
            </a:xfrm>
            <a:custGeom>
              <a:avLst/>
              <a:gdLst/>
              <a:ahLst/>
              <a:cxnLst/>
              <a:rect l="l" t="t" r="r" b="b"/>
              <a:pathLst>
                <a:path w="424814" h="405130">
                  <a:moveTo>
                    <a:pt x="424434" y="0"/>
                  </a:moveTo>
                  <a:lnTo>
                    <a:pt x="0" y="40462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3548" y="2699003"/>
              <a:ext cx="448309" cy="448945"/>
            </a:xfrm>
            <a:custGeom>
              <a:avLst/>
              <a:gdLst/>
              <a:ahLst/>
              <a:cxnLst/>
              <a:rect l="l" t="t" r="r" b="b"/>
              <a:pathLst>
                <a:path w="448310" h="448944">
                  <a:moveTo>
                    <a:pt x="448055" y="0"/>
                  </a:moveTo>
                  <a:lnTo>
                    <a:pt x="0" y="4488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3651" y="2798825"/>
              <a:ext cx="422275" cy="441325"/>
            </a:xfrm>
            <a:custGeom>
              <a:avLst/>
              <a:gdLst/>
              <a:ahLst/>
              <a:cxnLst/>
              <a:rect l="l" t="t" r="r" b="b"/>
              <a:pathLst>
                <a:path w="422275" h="441325">
                  <a:moveTo>
                    <a:pt x="422148" y="0"/>
                  </a:moveTo>
                  <a:lnTo>
                    <a:pt x="0" y="4411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8327" y="2927603"/>
              <a:ext cx="372745" cy="396240"/>
            </a:xfrm>
            <a:custGeom>
              <a:avLst/>
              <a:gdLst/>
              <a:ahLst/>
              <a:cxnLst/>
              <a:rect l="l" t="t" r="r" b="b"/>
              <a:pathLst>
                <a:path w="372745" h="396239">
                  <a:moveTo>
                    <a:pt x="372617" y="0"/>
                  </a:moveTo>
                  <a:lnTo>
                    <a:pt x="0" y="3962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4123" y="1549337"/>
            <a:ext cx="7926705" cy="280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70" dirty="0">
                <a:latin typeface="Arial"/>
                <a:cs typeface="Arial"/>
              </a:rPr>
              <a:t>Subject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positive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when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positive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both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56A93"/>
              </a:buClr>
              <a:buFont typeface="Wingdings"/>
              <a:buChar char="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856A93"/>
              </a:buClr>
              <a:buFont typeface="Wingdings"/>
              <a:buChar char=""/>
            </a:pPr>
            <a:endParaRPr sz="2650">
              <a:latin typeface="Arial"/>
              <a:cs typeface="Arial"/>
            </a:endParaRPr>
          </a:p>
          <a:p>
            <a:pPr marR="418465" algn="ctr">
              <a:lnSpc>
                <a:spcPct val="100000"/>
              </a:lnSpc>
              <a:tabLst>
                <a:tab pos="669290" algn="l"/>
              </a:tabLst>
            </a:pPr>
            <a:r>
              <a:rPr sz="3600" spc="1425" baseline="-3472" dirty="0">
                <a:latin typeface="Arial Black"/>
                <a:cs typeface="Arial Black"/>
              </a:rPr>
              <a:t>□	</a:t>
            </a:r>
            <a:r>
              <a:rPr sz="2400" spc="950" dirty="0">
                <a:latin typeface="Arial Black"/>
                <a:cs typeface="Arial Black"/>
              </a:rPr>
              <a:t>□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Arial Black"/>
              <a:cs typeface="Arial Black"/>
            </a:endParaRPr>
          </a:p>
          <a:p>
            <a:pPr marR="478790" algn="ctr">
              <a:lnSpc>
                <a:spcPct val="100000"/>
              </a:lnSpc>
            </a:pPr>
            <a:r>
              <a:rPr sz="2400" spc="-135" dirty="0">
                <a:latin typeface="Arial"/>
                <a:cs typeface="Arial"/>
              </a:rPr>
              <a:t>A </a:t>
            </a:r>
            <a:r>
              <a:rPr sz="2400" spc="915" dirty="0">
                <a:latin typeface="Arial"/>
                <a:cs typeface="Arial"/>
              </a:rPr>
              <a:t>I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86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70" dirty="0">
                <a:latin typeface="Arial"/>
                <a:cs typeface="Arial"/>
              </a:rPr>
              <a:t>Subject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negative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when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negative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either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9355" y="4770120"/>
            <a:ext cx="1253192" cy="1135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90620" y="5129276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0" dirty="0">
                <a:latin typeface="Arial Black"/>
                <a:cs typeface="Arial Black"/>
              </a:rPr>
              <a:t>□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99153" y="4752594"/>
            <a:ext cx="1253490" cy="1135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61179" y="511175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0" dirty="0">
                <a:latin typeface="Arial Black"/>
                <a:cs typeface="Arial Black"/>
              </a:rPr>
              <a:t>□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36</a:t>
            </a:fld>
            <a:endParaRPr spc="-90" dirty="0"/>
          </a:p>
        </p:txBody>
      </p:sp>
      <p:sp>
        <p:nvSpPr>
          <p:cNvPr id="19" name="object 19"/>
          <p:cNvSpPr txBox="1"/>
          <p:nvPr/>
        </p:nvSpPr>
        <p:spPr>
          <a:xfrm>
            <a:off x="3805049" y="5905143"/>
            <a:ext cx="71120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35" dirty="0">
                <a:latin typeface="Arial"/>
                <a:cs typeface="Arial"/>
              </a:rPr>
              <a:t>A </a:t>
            </a:r>
            <a:r>
              <a:rPr sz="2400" spc="-155" dirty="0">
                <a:latin typeface="Arial"/>
                <a:cs typeface="Arial"/>
              </a:rPr>
              <a:t>U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0797"/>
            <a:ext cx="9144000" cy="5807710"/>
          </a:xfrm>
          <a:custGeom>
            <a:avLst/>
            <a:gdLst/>
            <a:ahLst/>
            <a:cxnLst/>
            <a:rect l="l" t="t" r="r" b="b"/>
            <a:pathLst>
              <a:path w="9144000" h="5807709">
                <a:moveTo>
                  <a:pt x="0" y="5807202"/>
                </a:moveTo>
                <a:lnTo>
                  <a:pt x="9144000" y="5807202"/>
                </a:lnTo>
                <a:lnTo>
                  <a:pt x="9144000" y="0"/>
                </a:lnTo>
                <a:lnTo>
                  <a:pt x="0" y="0"/>
                </a:lnTo>
                <a:lnTo>
                  <a:pt x="0" y="5807202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635" cy="1096010"/>
            <a:chOff x="0" y="0"/>
            <a:chExt cx="9144635" cy="1096010"/>
          </a:xfrm>
        </p:grpSpPr>
        <p:sp>
          <p:nvSpPr>
            <p:cNvPr id="4" name="object 4"/>
            <p:cNvSpPr/>
            <p:nvPr/>
          </p:nvSpPr>
          <p:spPr>
            <a:xfrm>
              <a:off x="3047" y="0"/>
              <a:ext cx="9141460" cy="1050925"/>
            </a:xfrm>
            <a:custGeom>
              <a:avLst/>
              <a:gdLst/>
              <a:ahLst/>
              <a:cxnLst/>
              <a:rect l="l" t="t" r="r" b="b"/>
              <a:pathLst>
                <a:path w="9141460" h="1050925">
                  <a:moveTo>
                    <a:pt x="9141333" y="1050797"/>
                  </a:moveTo>
                  <a:lnTo>
                    <a:pt x="9141333" y="0"/>
                  </a:lnTo>
                  <a:lnTo>
                    <a:pt x="0" y="0"/>
                  </a:lnTo>
                  <a:lnTo>
                    <a:pt x="0" y="1050798"/>
                  </a:lnTo>
                  <a:lnTo>
                    <a:pt x="9141333" y="1050797"/>
                  </a:lnTo>
                  <a:close/>
                </a:path>
              </a:pathLst>
            </a:custGeom>
            <a:solidFill>
              <a:srgbClr val="718F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50797"/>
              <a:ext cx="9144635" cy="45085"/>
            </a:xfrm>
            <a:custGeom>
              <a:avLst/>
              <a:gdLst/>
              <a:ahLst/>
              <a:cxnLst/>
              <a:rect l="l" t="t" r="r" b="b"/>
              <a:pathLst>
                <a:path w="9144635" h="45084">
                  <a:moveTo>
                    <a:pt x="9144381" y="44958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44958"/>
                  </a:lnTo>
                  <a:lnTo>
                    <a:pt x="9144381" y="44958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1969" y="1621938"/>
            <a:ext cx="8146415" cy="276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140" dirty="0">
                <a:solidFill>
                  <a:srgbClr val="969696"/>
                </a:solidFill>
                <a:latin typeface="Arial"/>
                <a:cs typeface="Arial"/>
              </a:rPr>
              <a:t>The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multiplication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rule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of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69696"/>
                </a:solidFill>
                <a:latin typeface="Arial"/>
                <a:cs typeface="Arial"/>
              </a:rPr>
              <a:t>probability</a:t>
            </a:r>
            <a:r>
              <a:rPr sz="2400" spc="-16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969696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330700"/>
              </a:lnSpc>
            </a:pPr>
            <a:r>
              <a:rPr sz="2400" spc="-95" dirty="0">
                <a:solidFill>
                  <a:srgbClr val="969696"/>
                </a:solidFill>
                <a:latin typeface="Arial"/>
                <a:cs typeface="Arial"/>
              </a:rPr>
              <a:t>When</a:t>
            </a:r>
            <a:r>
              <a:rPr sz="2400" spc="-15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969696"/>
                </a:solidFill>
                <a:latin typeface="Arial"/>
                <a:cs typeface="Arial"/>
              </a:rPr>
              <a:t>events</a:t>
            </a:r>
            <a:r>
              <a:rPr sz="2400" spc="-1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969696"/>
                </a:solidFill>
                <a:latin typeface="Arial"/>
                <a:cs typeface="Arial"/>
              </a:rPr>
              <a:t>are</a:t>
            </a:r>
            <a:r>
              <a:rPr sz="2400" spc="-15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969696"/>
                </a:solidFill>
                <a:latin typeface="Arial"/>
                <a:cs typeface="Arial"/>
              </a:rPr>
              <a:t>independent</a:t>
            </a:r>
            <a:r>
              <a:rPr sz="2400" spc="-1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969696"/>
                </a:solidFill>
                <a:latin typeface="Arial"/>
                <a:cs typeface="Arial"/>
              </a:rPr>
              <a:t>(two</a:t>
            </a:r>
            <a:r>
              <a:rPr sz="2400" spc="-16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969696"/>
                </a:solidFill>
                <a:latin typeface="Arial"/>
                <a:cs typeface="Arial"/>
              </a:rPr>
              <a:t>tests</a:t>
            </a:r>
            <a:r>
              <a:rPr sz="2400" spc="-1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969696"/>
                </a:solidFill>
                <a:latin typeface="Arial"/>
                <a:cs typeface="Arial"/>
              </a:rPr>
              <a:t>are</a:t>
            </a:r>
            <a:r>
              <a:rPr sz="2400" spc="-150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969696"/>
                </a:solidFill>
                <a:latin typeface="Arial"/>
                <a:cs typeface="Arial"/>
              </a:rPr>
              <a:t>independent),</a:t>
            </a:r>
            <a:r>
              <a:rPr sz="2400" spc="-145" dirty="0">
                <a:solidFill>
                  <a:srgbClr val="96969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69696"/>
                </a:solidFill>
                <a:latin typeface="Arial"/>
                <a:cs typeface="Arial"/>
              </a:rPr>
              <a:t>then  </a:t>
            </a:r>
            <a:r>
              <a:rPr sz="2400" spc="-35" dirty="0">
                <a:solidFill>
                  <a:srgbClr val="969696"/>
                </a:solidFill>
                <a:latin typeface="Arial"/>
                <a:cs typeface="Arial"/>
              </a:rPr>
              <a:t>thus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4622" y="1535430"/>
            <a:ext cx="8417560" cy="3573145"/>
            <a:chOff x="404622" y="1535430"/>
            <a:chExt cx="8417560" cy="3573145"/>
          </a:xfrm>
        </p:grpSpPr>
        <p:sp>
          <p:nvSpPr>
            <p:cNvPr id="8" name="object 8"/>
            <p:cNvSpPr/>
            <p:nvPr/>
          </p:nvSpPr>
          <p:spPr>
            <a:xfrm>
              <a:off x="430530" y="1560575"/>
              <a:ext cx="8391525" cy="3548379"/>
            </a:xfrm>
            <a:custGeom>
              <a:avLst/>
              <a:gdLst/>
              <a:ahLst/>
              <a:cxnLst/>
              <a:rect l="l" t="t" r="r" b="b"/>
              <a:pathLst>
                <a:path w="8391525" h="3548379">
                  <a:moveTo>
                    <a:pt x="8391144" y="0"/>
                  </a:moveTo>
                  <a:lnTo>
                    <a:pt x="0" y="0"/>
                  </a:lnTo>
                  <a:lnTo>
                    <a:pt x="0" y="3522726"/>
                  </a:lnTo>
                  <a:lnTo>
                    <a:pt x="0" y="3547872"/>
                  </a:lnTo>
                  <a:lnTo>
                    <a:pt x="8391144" y="3547872"/>
                  </a:lnTo>
                  <a:lnTo>
                    <a:pt x="8391144" y="3522726"/>
                  </a:lnTo>
                  <a:lnTo>
                    <a:pt x="8391144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622" y="1535430"/>
              <a:ext cx="8392160" cy="3548379"/>
            </a:xfrm>
            <a:custGeom>
              <a:avLst/>
              <a:gdLst/>
              <a:ahLst/>
              <a:cxnLst/>
              <a:rect l="l" t="t" r="r" b="b"/>
              <a:pathLst>
                <a:path w="8392160" h="3548379">
                  <a:moveTo>
                    <a:pt x="8391906" y="3547871"/>
                  </a:moveTo>
                  <a:lnTo>
                    <a:pt x="8391906" y="0"/>
                  </a:lnTo>
                  <a:lnTo>
                    <a:pt x="0" y="0"/>
                  </a:lnTo>
                  <a:lnTo>
                    <a:pt x="0" y="3547872"/>
                  </a:lnTo>
                  <a:lnTo>
                    <a:pt x="8391906" y="3547871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455" y="38353"/>
            <a:ext cx="8182609" cy="5850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463550">
              <a:lnSpc>
                <a:spcPct val="100000"/>
              </a:lnSpc>
              <a:spcBef>
                <a:spcPts val="100"/>
              </a:spcBef>
            </a:pPr>
            <a:r>
              <a:rPr sz="3000" i="1" spc="-275" dirty="0">
                <a:latin typeface="Arial"/>
                <a:cs typeface="Arial"/>
              </a:rPr>
              <a:t>Net</a:t>
            </a:r>
            <a:r>
              <a:rPr sz="3000" i="1" spc="-330" dirty="0">
                <a:latin typeface="Arial"/>
                <a:cs typeface="Arial"/>
              </a:rPr>
              <a:t> </a:t>
            </a:r>
            <a:r>
              <a:rPr sz="3000" i="1" spc="-215" dirty="0">
                <a:latin typeface="Arial"/>
                <a:cs typeface="Arial"/>
              </a:rPr>
              <a:t>Sensitivity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114" dirty="0">
                <a:latin typeface="Arial"/>
                <a:cs typeface="Arial"/>
              </a:rPr>
              <a:t>in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229" dirty="0">
                <a:latin typeface="Arial"/>
                <a:cs typeface="Arial"/>
              </a:rPr>
              <a:t>a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295" dirty="0">
                <a:latin typeface="Arial"/>
                <a:cs typeface="Arial"/>
              </a:rPr>
              <a:t>Two-Stage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300" dirty="0">
                <a:latin typeface="Arial"/>
                <a:cs typeface="Arial"/>
              </a:rPr>
              <a:t>Screening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250" dirty="0">
                <a:latin typeface="Arial"/>
                <a:cs typeface="Arial"/>
              </a:rPr>
              <a:t>when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350" dirty="0">
                <a:latin typeface="Arial"/>
                <a:cs typeface="Arial"/>
              </a:rPr>
              <a:t>Test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35" dirty="0">
                <a:latin typeface="Arial"/>
                <a:cs typeface="Arial"/>
              </a:rPr>
              <a:t>+</a:t>
            </a:r>
            <a:r>
              <a:rPr sz="3000" i="1" spc="-325" dirty="0">
                <a:latin typeface="Arial"/>
                <a:cs typeface="Arial"/>
              </a:rPr>
              <a:t> </a:t>
            </a:r>
            <a:r>
              <a:rPr sz="3000" i="1" spc="-114" dirty="0">
                <a:latin typeface="Arial"/>
                <a:cs typeface="Arial"/>
              </a:rPr>
              <a:t>in  </a:t>
            </a:r>
            <a:r>
              <a:rPr sz="3000" i="1" spc="-190" dirty="0">
                <a:latin typeface="Arial"/>
                <a:cs typeface="Arial"/>
              </a:rPr>
              <a:t>the </a:t>
            </a:r>
            <a:r>
              <a:rPr sz="3000" i="1" spc="-225" dirty="0">
                <a:latin typeface="Arial"/>
                <a:cs typeface="Arial"/>
              </a:rPr>
              <a:t>First </a:t>
            </a:r>
            <a:r>
              <a:rPr sz="3000" i="1" spc="-345" dirty="0">
                <a:latin typeface="Arial"/>
                <a:cs typeface="Arial"/>
              </a:rPr>
              <a:t>Test </a:t>
            </a:r>
            <a:r>
              <a:rPr sz="3000" i="1" spc="-320" dirty="0">
                <a:latin typeface="Arial"/>
                <a:cs typeface="Arial"/>
              </a:rPr>
              <a:t>Are</a:t>
            </a:r>
            <a:r>
              <a:rPr sz="3000" i="1" spc="-545" dirty="0">
                <a:latin typeface="Arial"/>
                <a:cs typeface="Arial"/>
              </a:rPr>
              <a:t> </a:t>
            </a:r>
            <a:r>
              <a:rPr sz="3000" i="1" spc="-370" dirty="0">
                <a:latin typeface="Arial"/>
                <a:cs typeface="Arial"/>
              </a:rPr>
              <a:t>Re-Screened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 dirty="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multiplication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rule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337185">
              <a:lnSpc>
                <a:spcPct val="100000"/>
              </a:lnSpc>
              <a:spcBef>
                <a:spcPts val="710"/>
              </a:spcBef>
            </a:pPr>
            <a:r>
              <a:rPr sz="3900" spc="90" dirty="0">
                <a:latin typeface="Arial"/>
                <a:cs typeface="Arial"/>
              </a:rPr>
              <a:t>P(AIB)</a:t>
            </a:r>
            <a:r>
              <a:rPr sz="3900" spc="-290" dirty="0">
                <a:latin typeface="Arial"/>
                <a:cs typeface="Arial"/>
              </a:rPr>
              <a:t> </a:t>
            </a:r>
            <a:r>
              <a:rPr sz="3900" spc="10" dirty="0">
                <a:latin typeface="Symbol"/>
                <a:cs typeface="Symbol"/>
              </a:rPr>
              <a:t></a:t>
            </a:r>
            <a:r>
              <a:rPr sz="3900" spc="-215" dirty="0">
                <a:latin typeface="Times New Roman"/>
                <a:cs typeface="Times New Roman"/>
              </a:rPr>
              <a:t> </a:t>
            </a:r>
            <a:r>
              <a:rPr sz="3900" spc="-345" dirty="0">
                <a:latin typeface="Arial"/>
                <a:cs typeface="Arial"/>
              </a:rPr>
              <a:t>P(B)</a:t>
            </a:r>
            <a:r>
              <a:rPr sz="3900" spc="-630" dirty="0">
                <a:latin typeface="Arial"/>
                <a:cs typeface="Arial"/>
              </a:rPr>
              <a:t> </a:t>
            </a:r>
            <a:r>
              <a:rPr sz="3900" spc="-110" dirty="0">
                <a:latin typeface="Symbol"/>
                <a:cs typeface="Symbol"/>
              </a:rPr>
              <a:t></a:t>
            </a:r>
            <a:r>
              <a:rPr sz="3900" spc="-110" dirty="0">
                <a:latin typeface="Arial"/>
                <a:cs typeface="Arial"/>
              </a:rPr>
              <a:t>P(A</a:t>
            </a:r>
            <a:r>
              <a:rPr sz="3900" spc="-455" dirty="0">
                <a:latin typeface="Arial"/>
                <a:cs typeface="Arial"/>
              </a:rPr>
              <a:t> </a:t>
            </a:r>
            <a:r>
              <a:rPr sz="3900" spc="-80" dirty="0">
                <a:latin typeface="Arial"/>
                <a:cs typeface="Arial"/>
              </a:rPr>
              <a:t>|</a:t>
            </a:r>
            <a:r>
              <a:rPr sz="3900" spc="-420" dirty="0">
                <a:latin typeface="Arial"/>
                <a:cs typeface="Arial"/>
              </a:rPr>
              <a:t> </a:t>
            </a:r>
            <a:r>
              <a:rPr sz="3900" spc="-335" dirty="0">
                <a:latin typeface="Arial"/>
                <a:cs typeface="Arial"/>
              </a:rPr>
              <a:t>B)</a:t>
            </a:r>
            <a:endParaRPr sz="3900" dirty="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260"/>
              </a:spcBef>
            </a:pPr>
            <a:r>
              <a:rPr sz="2400" spc="-95" dirty="0">
                <a:latin typeface="Arial"/>
                <a:cs typeface="Arial"/>
              </a:rPr>
              <a:t>When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events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independent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(two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independent),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then</a:t>
            </a:r>
            <a:endParaRPr sz="2400" dirty="0">
              <a:latin typeface="Arial"/>
              <a:cs typeface="Arial"/>
            </a:endParaRPr>
          </a:p>
          <a:p>
            <a:pPr marL="356235">
              <a:lnSpc>
                <a:spcPct val="100000"/>
              </a:lnSpc>
              <a:spcBef>
                <a:spcPts val="1465"/>
              </a:spcBef>
            </a:pPr>
            <a:r>
              <a:rPr sz="2950" spc="175" dirty="0">
                <a:latin typeface="Tahoma"/>
                <a:cs typeface="Tahoma"/>
              </a:rPr>
              <a:t>P(</a:t>
            </a:r>
            <a:r>
              <a:rPr sz="2950" spc="-580" dirty="0">
                <a:latin typeface="Tahoma"/>
                <a:cs typeface="Tahoma"/>
              </a:rPr>
              <a:t> </a:t>
            </a:r>
            <a:r>
              <a:rPr sz="2950" spc="5" dirty="0">
                <a:latin typeface="Tahoma"/>
                <a:cs typeface="Tahoma"/>
              </a:rPr>
              <a:t>A</a:t>
            </a:r>
            <a:r>
              <a:rPr sz="2950" spc="40" dirty="0">
                <a:latin typeface="Tahoma"/>
                <a:cs typeface="Tahoma"/>
              </a:rPr>
              <a:t> </a:t>
            </a:r>
            <a:r>
              <a:rPr sz="2950" spc="5" dirty="0">
                <a:latin typeface="Tahoma"/>
                <a:cs typeface="Tahoma"/>
              </a:rPr>
              <a:t>|</a:t>
            </a:r>
            <a:r>
              <a:rPr sz="2950" spc="-250" dirty="0">
                <a:latin typeface="Tahoma"/>
                <a:cs typeface="Tahoma"/>
              </a:rPr>
              <a:t> </a:t>
            </a:r>
            <a:r>
              <a:rPr sz="2950" spc="5" dirty="0">
                <a:latin typeface="Tahoma"/>
                <a:cs typeface="Tahoma"/>
              </a:rPr>
              <a:t>B</a:t>
            </a:r>
            <a:r>
              <a:rPr sz="2950" spc="-525" dirty="0">
                <a:latin typeface="Tahoma"/>
                <a:cs typeface="Tahoma"/>
              </a:rPr>
              <a:t> </a:t>
            </a:r>
            <a:r>
              <a:rPr sz="2950" spc="5" dirty="0">
                <a:latin typeface="Tahoma"/>
                <a:cs typeface="Tahoma"/>
              </a:rPr>
              <a:t>)</a:t>
            </a:r>
            <a:r>
              <a:rPr sz="2950" spc="20" dirty="0">
                <a:latin typeface="Tahoma"/>
                <a:cs typeface="Tahoma"/>
              </a:rPr>
              <a:t> </a:t>
            </a:r>
            <a:r>
              <a:rPr sz="2950" spc="10" dirty="0">
                <a:latin typeface="Tahoma"/>
                <a:cs typeface="Tahoma"/>
              </a:rPr>
              <a:t>=</a:t>
            </a:r>
            <a:r>
              <a:rPr sz="2950" spc="100" dirty="0">
                <a:latin typeface="Tahoma"/>
                <a:cs typeface="Tahoma"/>
              </a:rPr>
              <a:t> </a:t>
            </a:r>
            <a:r>
              <a:rPr sz="2950" spc="175" dirty="0">
                <a:latin typeface="Tahoma"/>
                <a:cs typeface="Tahoma"/>
              </a:rPr>
              <a:t>P(</a:t>
            </a:r>
            <a:r>
              <a:rPr sz="2950" spc="-575" dirty="0">
                <a:latin typeface="Tahoma"/>
                <a:cs typeface="Tahoma"/>
              </a:rPr>
              <a:t> </a:t>
            </a:r>
            <a:r>
              <a:rPr sz="2950" spc="5" dirty="0">
                <a:latin typeface="Tahoma"/>
                <a:cs typeface="Tahoma"/>
              </a:rPr>
              <a:t>A</a:t>
            </a:r>
            <a:r>
              <a:rPr sz="2950" spc="-505" dirty="0">
                <a:latin typeface="Tahoma"/>
                <a:cs typeface="Tahoma"/>
              </a:rPr>
              <a:t> </a:t>
            </a:r>
            <a:r>
              <a:rPr sz="2950" spc="5" dirty="0">
                <a:latin typeface="Tahoma"/>
                <a:cs typeface="Tahoma"/>
              </a:rPr>
              <a:t>)</a:t>
            </a:r>
            <a:endParaRPr sz="2950" dirty="0">
              <a:latin typeface="Tahoma"/>
              <a:cs typeface="Tahoma"/>
            </a:endParaRPr>
          </a:p>
          <a:p>
            <a:pPr marL="22860">
              <a:lnSpc>
                <a:spcPts val="2810"/>
              </a:lnSpc>
              <a:spcBef>
                <a:spcPts val="1640"/>
              </a:spcBef>
            </a:pPr>
            <a:r>
              <a:rPr sz="2400" spc="-35" dirty="0">
                <a:latin typeface="Arial"/>
                <a:cs typeface="Arial"/>
              </a:rPr>
              <a:t>thus</a:t>
            </a:r>
            <a:endParaRPr sz="2400" dirty="0">
              <a:latin typeface="Arial"/>
              <a:cs typeface="Arial"/>
            </a:endParaRPr>
          </a:p>
          <a:p>
            <a:pPr marL="340995">
              <a:lnSpc>
                <a:spcPts val="4730"/>
              </a:lnSpc>
            </a:pPr>
            <a:r>
              <a:rPr sz="4000" spc="-305" dirty="0">
                <a:latin typeface="Arial"/>
                <a:cs typeface="Arial"/>
              </a:rPr>
              <a:t>P(A </a:t>
            </a:r>
            <a:r>
              <a:rPr sz="4000" spc="1545" dirty="0">
                <a:latin typeface="Arial"/>
                <a:cs typeface="Arial"/>
              </a:rPr>
              <a:t>I</a:t>
            </a:r>
            <a:r>
              <a:rPr sz="4000" spc="-860" dirty="0">
                <a:latin typeface="Arial"/>
                <a:cs typeface="Arial"/>
              </a:rPr>
              <a:t> </a:t>
            </a:r>
            <a:r>
              <a:rPr sz="4000" spc="-335" dirty="0">
                <a:latin typeface="Arial"/>
                <a:cs typeface="Arial"/>
              </a:rPr>
              <a:t>B) </a:t>
            </a:r>
            <a:r>
              <a:rPr sz="4000" spc="15" dirty="0">
                <a:latin typeface="Symbol"/>
                <a:cs typeface="Symbol"/>
              </a:rPr>
              <a:t>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275" dirty="0">
                <a:latin typeface="Arial"/>
                <a:cs typeface="Arial"/>
              </a:rPr>
              <a:t>P(A) </a:t>
            </a:r>
            <a:r>
              <a:rPr sz="4000" spc="15" dirty="0">
                <a:latin typeface="Symbol"/>
                <a:cs typeface="Symbol"/>
              </a:rPr>
              <a:t>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345" dirty="0">
                <a:latin typeface="Arial"/>
                <a:cs typeface="Arial"/>
              </a:rPr>
              <a:t>P(B)</a:t>
            </a:r>
            <a:endParaRPr sz="4000" dirty="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98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37</a:t>
            </a:fld>
            <a:endParaRPr spc="-9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494" y="1629558"/>
            <a:ext cx="394271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195" dirty="0">
                <a:solidFill>
                  <a:srgbClr val="7F7F7F"/>
                </a:solidFill>
                <a:latin typeface="Arial"/>
                <a:cs typeface="Arial"/>
              </a:rPr>
              <a:t>Use </a:t>
            </a: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addition </a:t>
            </a:r>
            <a:r>
              <a:rPr sz="2400" spc="-40" dirty="0">
                <a:solidFill>
                  <a:srgbClr val="7F7F7F"/>
                </a:solidFill>
                <a:latin typeface="Arial"/>
                <a:cs typeface="Arial"/>
              </a:rPr>
              <a:t>rule </a:t>
            </a:r>
            <a:r>
              <a:rPr sz="2400" spc="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2400" spc="-40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probability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6145" y="1536953"/>
            <a:ext cx="6004560" cy="1049655"/>
            <a:chOff x="406145" y="1536953"/>
            <a:chExt cx="6004560" cy="1049655"/>
          </a:xfrm>
        </p:grpSpPr>
        <p:sp>
          <p:nvSpPr>
            <p:cNvPr id="4" name="object 4"/>
            <p:cNvSpPr/>
            <p:nvPr/>
          </p:nvSpPr>
          <p:spPr>
            <a:xfrm>
              <a:off x="432054" y="1562099"/>
              <a:ext cx="5979160" cy="1024255"/>
            </a:xfrm>
            <a:custGeom>
              <a:avLst/>
              <a:gdLst/>
              <a:ahLst/>
              <a:cxnLst/>
              <a:rect l="l" t="t" r="r" b="b"/>
              <a:pathLst>
                <a:path w="5979160" h="1024255">
                  <a:moveTo>
                    <a:pt x="597865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0" y="1024128"/>
                  </a:lnTo>
                  <a:lnTo>
                    <a:pt x="5978652" y="1024128"/>
                  </a:lnTo>
                  <a:lnTo>
                    <a:pt x="5978652" y="998220"/>
                  </a:lnTo>
                  <a:lnTo>
                    <a:pt x="59786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145" y="1536953"/>
              <a:ext cx="5979160" cy="1023619"/>
            </a:xfrm>
            <a:custGeom>
              <a:avLst/>
              <a:gdLst/>
              <a:ahLst/>
              <a:cxnLst/>
              <a:rect l="l" t="t" r="r" b="b"/>
              <a:pathLst>
                <a:path w="5979160" h="1023619">
                  <a:moveTo>
                    <a:pt x="5978652" y="1023366"/>
                  </a:moveTo>
                  <a:lnTo>
                    <a:pt x="5978652" y="0"/>
                  </a:lnTo>
                  <a:lnTo>
                    <a:pt x="0" y="0"/>
                  </a:lnTo>
                  <a:lnTo>
                    <a:pt x="0" y="1023366"/>
                  </a:lnTo>
                  <a:lnTo>
                    <a:pt x="5978652" y="1023366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82257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275" dirty="0">
                <a:latin typeface="Arial"/>
                <a:cs typeface="Arial"/>
              </a:rPr>
              <a:t>Net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14" dirty="0">
                <a:latin typeface="Arial"/>
                <a:cs typeface="Arial"/>
              </a:rPr>
              <a:t>in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a</a:t>
            </a:r>
            <a:r>
              <a:rPr sz="3000" b="0" i="1" spc="-320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Two-Stage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50" dirty="0">
                <a:latin typeface="Arial"/>
                <a:cs typeface="Arial"/>
              </a:rPr>
              <a:t>when</a:t>
            </a:r>
            <a:r>
              <a:rPr sz="3000" b="0" i="1" spc="-32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Test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35" dirty="0">
                <a:latin typeface="Arial"/>
                <a:cs typeface="Arial"/>
              </a:rPr>
              <a:t>+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14" dirty="0">
                <a:latin typeface="Arial"/>
                <a:cs typeface="Arial"/>
              </a:rPr>
              <a:t>in</a:t>
            </a:r>
            <a:r>
              <a:rPr sz="3000" b="0" i="1" spc="-320" dirty="0">
                <a:latin typeface="Arial"/>
                <a:cs typeface="Arial"/>
              </a:rPr>
              <a:t> </a:t>
            </a:r>
            <a:r>
              <a:rPr sz="3000" b="0" i="1" spc="-195" dirty="0">
                <a:latin typeface="Arial"/>
                <a:cs typeface="Arial"/>
              </a:rPr>
              <a:t>the  </a:t>
            </a:r>
            <a:r>
              <a:rPr sz="3000" b="0" i="1" spc="-225" dirty="0">
                <a:latin typeface="Arial"/>
                <a:cs typeface="Arial"/>
              </a:rPr>
              <a:t>First </a:t>
            </a:r>
            <a:r>
              <a:rPr sz="3000" b="0" i="1" spc="-345" dirty="0">
                <a:latin typeface="Arial"/>
                <a:cs typeface="Arial"/>
              </a:rPr>
              <a:t>Test </a:t>
            </a:r>
            <a:r>
              <a:rPr sz="3000" b="0" i="1" spc="-320" dirty="0">
                <a:latin typeface="Arial"/>
                <a:cs typeface="Arial"/>
              </a:rPr>
              <a:t>Are</a:t>
            </a:r>
            <a:r>
              <a:rPr sz="3000" b="0" i="1" spc="-409" dirty="0">
                <a:latin typeface="Arial"/>
                <a:cs typeface="Arial"/>
              </a:rPr>
              <a:t> </a:t>
            </a:r>
            <a:r>
              <a:rPr sz="3000" b="0" i="1" spc="-370" dirty="0">
                <a:latin typeface="Arial"/>
                <a:cs typeface="Arial"/>
              </a:rPr>
              <a:t>Re-Screened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38</a:t>
            </a:fld>
            <a:endParaRPr spc="-90" dirty="0"/>
          </a:p>
        </p:txBody>
      </p:sp>
      <p:sp>
        <p:nvSpPr>
          <p:cNvPr id="7" name="object 7"/>
          <p:cNvSpPr txBox="1"/>
          <p:nvPr/>
        </p:nvSpPr>
        <p:spPr>
          <a:xfrm>
            <a:off x="432054" y="1521828"/>
            <a:ext cx="6635115" cy="18148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365"/>
              </a:spcBef>
            </a:pPr>
            <a:r>
              <a:rPr sz="2400" spc="-195" dirty="0">
                <a:latin typeface="Arial"/>
                <a:cs typeface="Arial"/>
              </a:rPr>
              <a:t>Use </a:t>
            </a:r>
            <a:r>
              <a:rPr sz="2400" spc="-5" dirty="0">
                <a:latin typeface="Arial"/>
                <a:cs typeface="Arial"/>
              </a:rPr>
              <a:t>addition </a:t>
            </a:r>
            <a:r>
              <a:rPr sz="2400" spc="-40" dirty="0">
                <a:latin typeface="Arial"/>
                <a:cs typeface="Arial"/>
              </a:rPr>
              <a:t>rule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probability</a:t>
            </a:r>
            <a:endParaRPr sz="2400">
              <a:latin typeface="Arial"/>
              <a:cs typeface="Arial"/>
            </a:endParaRPr>
          </a:p>
          <a:p>
            <a:pPr marL="396875">
              <a:lnSpc>
                <a:spcPct val="100000"/>
              </a:lnSpc>
              <a:spcBef>
                <a:spcPts val="370"/>
              </a:spcBef>
            </a:pPr>
            <a:r>
              <a:rPr sz="3050" spc="-145" dirty="0">
                <a:latin typeface="Arial"/>
                <a:cs typeface="Arial"/>
              </a:rPr>
              <a:t>P(AUB)</a:t>
            </a:r>
            <a:r>
              <a:rPr sz="3050" spc="-220" dirty="0">
                <a:latin typeface="Arial"/>
                <a:cs typeface="Arial"/>
              </a:rPr>
              <a:t> </a:t>
            </a:r>
            <a:r>
              <a:rPr sz="3050" spc="15" dirty="0">
                <a:latin typeface="Symbol"/>
                <a:cs typeface="Symbol"/>
              </a:rPr>
              <a:t></a:t>
            </a:r>
            <a:r>
              <a:rPr sz="3050" spc="-165" dirty="0">
                <a:latin typeface="Times New Roman"/>
                <a:cs typeface="Times New Roman"/>
              </a:rPr>
              <a:t> </a:t>
            </a:r>
            <a:r>
              <a:rPr sz="3050" spc="-210" dirty="0">
                <a:latin typeface="Arial"/>
                <a:cs typeface="Arial"/>
              </a:rPr>
              <a:t>P(A)</a:t>
            </a:r>
            <a:r>
              <a:rPr sz="3050" spc="-365" dirty="0">
                <a:latin typeface="Arial"/>
                <a:cs typeface="Arial"/>
              </a:rPr>
              <a:t> </a:t>
            </a:r>
            <a:r>
              <a:rPr sz="3050" spc="15" dirty="0">
                <a:latin typeface="Symbol"/>
                <a:cs typeface="Symbol"/>
              </a:rPr>
              <a:t></a:t>
            </a:r>
            <a:r>
              <a:rPr sz="3050" spc="-170" dirty="0">
                <a:latin typeface="Times New Roman"/>
                <a:cs typeface="Times New Roman"/>
              </a:rPr>
              <a:t> </a:t>
            </a:r>
            <a:r>
              <a:rPr sz="3050" spc="-265" dirty="0">
                <a:latin typeface="Arial"/>
                <a:cs typeface="Arial"/>
              </a:rPr>
              <a:t>P(B)</a:t>
            </a:r>
            <a:r>
              <a:rPr sz="3050" spc="-350" dirty="0">
                <a:latin typeface="Arial"/>
                <a:cs typeface="Arial"/>
              </a:rPr>
              <a:t> </a:t>
            </a:r>
            <a:r>
              <a:rPr sz="3050" spc="15" dirty="0">
                <a:latin typeface="Symbol"/>
                <a:cs typeface="Symbol"/>
              </a:rPr>
              <a:t></a:t>
            </a:r>
            <a:r>
              <a:rPr sz="3050" spc="-290" dirty="0">
                <a:latin typeface="Times New Roman"/>
                <a:cs typeface="Times New Roman"/>
              </a:rPr>
              <a:t> </a:t>
            </a:r>
            <a:r>
              <a:rPr sz="3050" spc="80" dirty="0">
                <a:latin typeface="Arial"/>
                <a:cs typeface="Arial"/>
              </a:rPr>
              <a:t>P(AIB)</a:t>
            </a:r>
            <a:endParaRPr sz="3050">
              <a:latin typeface="Arial"/>
              <a:cs typeface="Arial"/>
            </a:endParaRPr>
          </a:p>
          <a:p>
            <a:pPr marL="413384" indent="-349250">
              <a:lnSpc>
                <a:spcPct val="100000"/>
              </a:lnSpc>
              <a:spcBef>
                <a:spcPts val="4034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60" dirty="0">
                <a:latin typeface="Arial"/>
                <a:cs typeface="Arial"/>
              </a:rPr>
              <a:t>Net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Spec1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Spec2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–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(Spec1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Spec2)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848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50" dirty="0">
                <a:latin typeface="Arial"/>
                <a:cs typeface="Arial"/>
              </a:rPr>
              <a:t>Other </a:t>
            </a:r>
            <a:r>
              <a:rPr sz="3000" b="0" i="1" spc="-295" dirty="0">
                <a:latin typeface="Arial"/>
                <a:cs typeface="Arial"/>
              </a:rPr>
              <a:t>Two-Stage</a:t>
            </a:r>
            <a:r>
              <a:rPr sz="3000" b="0" i="1" spc="-430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39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337"/>
            <a:ext cx="8221980" cy="38290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61315" marR="5080" indent="-349250">
              <a:lnSpc>
                <a:spcPts val="2860"/>
              </a:lnSpc>
              <a:spcBef>
                <a:spcPts val="21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Screen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7A1A24"/>
                </a:solidFill>
                <a:latin typeface="Arial"/>
                <a:cs typeface="Arial"/>
              </a:rPr>
              <a:t>negatives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first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any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missed  </a:t>
            </a:r>
            <a:r>
              <a:rPr sz="2400" spc="-10" dirty="0">
                <a:latin typeface="Arial"/>
                <a:cs typeface="Arial"/>
              </a:rPr>
              <a:t>true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positives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first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18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calculation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follows</a:t>
            </a:r>
            <a:endParaRPr sz="2400">
              <a:latin typeface="Arial"/>
              <a:cs typeface="Arial"/>
            </a:endParaRPr>
          </a:p>
          <a:p>
            <a:pPr marL="869950">
              <a:lnSpc>
                <a:spcPts val="2425"/>
              </a:lnSpc>
            </a:pPr>
            <a:r>
              <a:rPr sz="2400" spc="-50" dirty="0">
                <a:latin typeface="Arial"/>
                <a:cs typeface="Arial"/>
              </a:rPr>
              <a:t>similar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but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different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logical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algorithms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75" dirty="0">
                <a:latin typeface="Arial"/>
                <a:cs typeface="Arial"/>
              </a:rPr>
              <a:t>What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effect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testing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negatives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869950">
              <a:lnSpc>
                <a:spcPts val="2775"/>
              </a:lnSpc>
            </a:pPr>
            <a:r>
              <a:rPr sz="2400" spc="-15" dirty="0">
                <a:latin typeface="Arial"/>
                <a:cs typeface="Arial"/>
              </a:rPr>
              <a:t>first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test?</a:t>
            </a:r>
            <a:endParaRPr sz="2400">
              <a:latin typeface="Arial"/>
              <a:cs typeface="Arial"/>
            </a:endParaRPr>
          </a:p>
          <a:p>
            <a:pPr marL="1441450" marR="549910" indent="-349250">
              <a:lnSpc>
                <a:spcPct val="100000"/>
              </a:lnSpc>
              <a:spcBef>
                <a:spcPts val="295"/>
              </a:spcBef>
              <a:tabLst>
                <a:tab pos="1440815" algn="l"/>
              </a:tabLst>
            </a:pPr>
            <a:r>
              <a:rPr sz="1700" spc="545" dirty="0">
                <a:solidFill>
                  <a:srgbClr val="856A93"/>
                </a:solidFill>
                <a:latin typeface="Arial"/>
                <a:cs typeface="Arial"/>
              </a:rPr>
              <a:t>€	</a:t>
            </a:r>
            <a:r>
              <a:rPr sz="2400" spc="-65" dirty="0">
                <a:latin typeface="Arial"/>
                <a:cs typeface="Arial"/>
              </a:rPr>
              <a:t>Find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true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positives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=&gt;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will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be  </a:t>
            </a:r>
            <a:r>
              <a:rPr sz="2400" spc="-20" dirty="0">
                <a:latin typeface="Arial"/>
                <a:cs typeface="Arial"/>
              </a:rPr>
              <a:t>higher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than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individual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endParaRPr sz="2400">
              <a:latin typeface="Arial"/>
              <a:cs typeface="Arial"/>
            </a:endParaRPr>
          </a:p>
          <a:p>
            <a:pPr marL="1441450" marR="333375" indent="-349250">
              <a:lnSpc>
                <a:spcPct val="100000"/>
              </a:lnSpc>
              <a:spcBef>
                <a:spcPts val="295"/>
              </a:spcBef>
              <a:tabLst>
                <a:tab pos="1440815" algn="l"/>
              </a:tabLst>
            </a:pPr>
            <a:r>
              <a:rPr sz="1700" spc="545" dirty="0">
                <a:solidFill>
                  <a:srgbClr val="856A93"/>
                </a:solidFill>
                <a:latin typeface="Arial"/>
                <a:cs typeface="Arial"/>
              </a:rPr>
              <a:t>€	</a:t>
            </a:r>
            <a:r>
              <a:rPr sz="2400" spc="-100" dirty="0">
                <a:latin typeface="Arial"/>
                <a:cs typeface="Arial"/>
              </a:rPr>
              <a:t>Also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find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false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positives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=&gt;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will  </a:t>
            </a:r>
            <a:r>
              <a:rPr sz="2400" spc="-55" dirty="0">
                <a:latin typeface="Arial"/>
                <a:cs typeface="Arial"/>
              </a:rPr>
              <a:t>be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lower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than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individual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2" y="495553"/>
            <a:ext cx="64500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415" dirty="0">
                <a:latin typeface="Arial"/>
                <a:cs typeface="Arial"/>
              </a:rPr>
              <a:t>S</a:t>
            </a:r>
            <a:r>
              <a:rPr lang="en-US" sz="3000" b="0" i="1" spc="-415" dirty="0">
                <a:latin typeface="Arial"/>
                <a:cs typeface="Arial"/>
              </a:rPr>
              <a:t> </a:t>
            </a:r>
            <a:r>
              <a:rPr sz="3000" b="0" i="1" spc="-415" dirty="0">
                <a:latin typeface="Arial"/>
                <a:cs typeface="Arial"/>
              </a:rPr>
              <a:t>o</a:t>
            </a:r>
            <a:r>
              <a:rPr lang="en-US" sz="3000" b="0" i="1" spc="-415" dirty="0">
                <a:latin typeface="Arial"/>
                <a:cs typeface="Arial"/>
              </a:rPr>
              <a:t> </a:t>
            </a:r>
            <a:r>
              <a:rPr sz="3000" b="0" i="1" spc="-415" dirty="0">
                <a:latin typeface="Arial"/>
                <a:cs typeface="Arial"/>
              </a:rPr>
              <a:t>me </a:t>
            </a:r>
            <a:r>
              <a:rPr sz="3000" b="0" i="1" spc="-320" dirty="0">
                <a:latin typeface="Arial"/>
                <a:cs typeface="Arial"/>
              </a:rPr>
              <a:t>Common </a:t>
            </a:r>
            <a:r>
              <a:rPr sz="3000" b="0" i="1" spc="-300" dirty="0">
                <a:latin typeface="Arial"/>
                <a:cs typeface="Arial"/>
              </a:rPr>
              <a:t>S</a:t>
            </a:r>
            <a:r>
              <a:rPr lang="en-US" sz="3000" b="0" i="1" spc="-300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c</a:t>
            </a:r>
            <a:r>
              <a:rPr lang="en-US" sz="3000" b="0" i="1" spc="-300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r</a:t>
            </a:r>
            <a:r>
              <a:rPr lang="en-US" sz="3000" b="0" i="1" spc="-300" dirty="0">
                <a:latin typeface="Arial"/>
                <a:cs typeface="Arial"/>
              </a:rPr>
              <a:t> </a:t>
            </a:r>
            <a:r>
              <a:rPr sz="3000" b="0" i="1" spc="-300" dirty="0" err="1">
                <a:latin typeface="Arial"/>
                <a:cs typeface="Arial"/>
              </a:rPr>
              <a:t>eening</a:t>
            </a:r>
            <a:r>
              <a:rPr sz="3000" b="0" i="1" spc="-270" dirty="0">
                <a:latin typeface="Arial"/>
                <a:cs typeface="Arial"/>
              </a:rPr>
              <a:t> </a:t>
            </a:r>
            <a:r>
              <a:rPr sz="3000" b="0" i="1" spc="-375" dirty="0">
                <a:latin typeface="Arial"/>
                <a:cs typeface="Arial"/>
              </a:rPr>
              <a:t>Tests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6716" y="6472072"/>
            <a:ext cx="184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z="1800" spc="-90" dirty="0">
                <a:latin typeface="Trebuchet MS"/>
                <a:cs typeface="Trebuchet MS"/>
              </a:rPr>
              <a:t>4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123" y="1510538"/>
            <a:ext cx="6644005" cy="40582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60" dirty="0">
                <a:latin typeface="Arial"/>
                <a:cs typeface="Arial"/>
              </a:rPr>
              <a:t>Pap </a:t>
            </a:r>
            <a:r>
              <a:rPr sz="2400" spc="-114" dirty="0">
                <a:latin typeface="Arial"/>
                <a:cs typeface="Arial"/>
              </a:rPr>
              <a:t>smear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cervical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dysplasia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cervical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85" dirty="0">
                <a:latin typeface="Arial"/>
                <a:cs typeface="Arial"/>
              </a:rPr>
              <a:t>Fasting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blood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cholesterol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heart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85" dirty="0">
                <a:latin typeface="Arial"/>
                <a:cs typeface="Arial"/>
              </a:rPr>
              <a:t>Fasting </a:t>
            </a:r>
            <a:r>
              <a:rPr sz="2400" spc="5" dirty="0">
                <a:latin typeface="Arial"/>
                <a:cs typeface="Arial"/>
              </a:rPr>
              <a:t>blood </a:t>
            </a:r>
            <a:r>
              <a:rPr sz="2400" spc="-90" dirty="0">
                <a:latin typeface="Arial"/>
                <a:cs typeface="Arial"/>
              </a:rPr>
              <a:t>sugar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5" dirty="0">
                <a:latin typeface="Arial"/>
                <a:cs typeface="Arial"/>
              </a:rPr>
              <a:t>Blood </a:t>
            </a:r>
            <a:r>
              <a:rPr sz="2400" spc="-105" dirty="0">
                <a:latin typeface="Arial"/>
                <a:cs typeface="Arial"/>
              </a:rPr>
              <a:t>pressure </a:t>
            </a: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45" dirty="0">
                <a:latin typeface="Arial"/>
                <a:cs typeface="Arial"/>
              </a:rPr>
              <a:t>Mammography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70" dirty="0">
                <a:latin typeface="Arial"/>
                <a:cs typeface="Arial"/>
              </a:rPr>
              <a:t>breast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295" dirty="0">
                <a:latin typeface="Arial"/>
                <a:cs typeface="Arial"/>
              </a:rPr>
              <a:t>PSA </a:t>
            </a:r>
            <a:r>
              <a:rPr sz="2400" spc="-35" dirty="0">
                <a:latin typeface="Arial"/>
                <a:cs typeface="Arial"/>
              </a:rPr>
              <a:t>test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40" dirty="0">
                <a:latin typeface="Arial"/>
                <a:cs typeface="Arial"/>
              </a:rPr>
              <a:t>prostate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Fecal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occult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blood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colon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85" dirty="0">
                <a:latin typeface="Arial"/>
                <a:cs typeface="Arial"/>
              </a:rPr>
              <a:t>Ocular </a:t>
            </a:r>
            <a:r>
              <a:rPr sz="2400" spc="-100" dirty="0">
                <a:latin typeface="Arial"/>
                <a:cs typeface="Arial"/>
              </a:rPr>
              <a:t>pressure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glaucoma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270" dirty="0">
                <a:latin typeface="Arial"/>
                <a:cs typeface="Arial"/>
              </a:rPr>
              <a:t>PKU </a:t>
            </a:r>
            <a:r>
              <a:rPr sz="2400" spc="-35" dirty="0">
                <a:latin typeface="Arial"/>
                <a:cs typeface="Arial"/>
              </a:rPr>
              <a:t>test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25" dirty="0">
                <a:latin typeface="Arial"/>
                <a:cs typeface="Arial"/>
              </a:rPr>
              <a:t>phenolketonuria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newborns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290" dirty="0">
                <a:latin typeface="Arial"/>
                <a:cs typeface="Arial"/>
              </a:rPr>
              <a:t>TSH </a:t>
            </a:r>
            <a:r>
              <a:rPr sz="2400" dirty="0">
                <a:latin typeface="Arial"/>
                <a:cs typeface="Arial"/>
              </a:rPr>
              <a:t>for hypothyroid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hyperthyroid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0397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54" dirty="0">
                <a:latin typeface="Arial"/>
                <a:cs typeface="Arial"/>
              </a:rPr>
              <a:t>Simultaneous</a:t>
            </a:r>
            <a:r>
              <a:rPr sz="3000" b="0" i="1" spc="-360" dirty="0">
                <a:latin typeface="Arial"/>
                <a:cs typeface="Arial"/>
              </a:rPr>
              <a:t> </a:t>
            </a:r>
            <a:r>
              <a:rPr sz="3000" b="0" i="1" spc="-265" dirty="0">
                <a:latin typeface="Arial"/>
                <a:cs typeface="Arial"/>
              </a:rPr>
              <a:t>Testing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40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10550"/>
            <a:ext cx="8111490" cy="19659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95" dirty="0">
                <a:latin typeface="Arial"/>
                <a:cs typeface="Arial"/>
              </a:rPr>
              <a:t>When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two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more)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conducted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parallel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goal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maximize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subjects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with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(true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positives)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identified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(increase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sensitivity)</a:t>
            </a:r>
            <a:endParaRPr sz="2400">
              <a:latin typeface="Arial"/>
              <a:cs typeface="Arial"/>
            </a:endParaRPr>
          </a:p>
          <a:p>
            <a:pPr marL="361315" marR="1017269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80" dirty="0">
                <a:latin typeface="Arial"/>
                <a:cs typeface="Arial"/>
              </a:rPr>
              <a:t>Consequently, </a:t>
            </a:r>
            <a:r>
              <a:rPr sz="2400" spc="-45" dirty="0">
                <a:latin typeface="Arial"/>
                <a:cs typeface="Arial"/>
              </a:rPr>
              <a:t>more </a:t>
            </a:r>
            <a:r>
              <a:rPr sz="2400" spc="-105" dirty="0">
                <a:latin typeface="Arial"/>
                <a:cs typeface="Arial"/>
              </a:rPr>
              <a:t>false </a:t>
            </a:r>
            <a:r>
              <a:rPr sz="2400" spc="-60" dirty="0">
                <a:latin typeface="Arial"/>
                <a:cs typeface="Arial"/>
              </a:rPr>
              <a:t>positives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are </a:t>
            </a:r>
            <a:r>
              <a:rPr sz="2400" spc="-110" dirty="0">
                <a:latin typeface="Arial"/>
                <a:cs typeface="Arial"/>
              </a:rPr>
              <a:t>also </a:t>
            </a:r>
            <a:r>
              <a:rPr sz="2400" spc="-5" dirty="0">
                <a:latin typeface="Arial"/>
                <a:cs typeface="Arial"/>
              </a:rPr>
              <a:t>identified  </a:t>
            </a:r>
            <a:r>
              <a:rPr sz="2400" spc="-125" dirty="0">
                <a:latin typeface="Arial"/>
                <a:cs typeface="Arial"/>
              </a:rPr>
              <a:t>(decrease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specificity)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5443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54" dirty="0">
                <a:latin typeface="Arial"/>
                <a:cs typeface="Arial"/>
              </a:rPr>
              <a:t>Simultaneous </a:t>
            </a:r>
            <a:r>
              <a:rPr sz="3000" b="0" i="1" spc="-260" dirty="0">
                <a:latin typeface="Arial"/>
                <a:cs typeface="Arial"/>
              </a:rPr>
              <a:t>Testing: </a:t>
            </a:r>
            <a:r>
              <a:rPr sz="3000" b="0" i="1" spc="-245" dirty="0">
                <a:latin typeface="Arial"/>
                <a:cs typeface="Arial"/>
              </a:rPr>
              <a:t>Calculate </a:t>
            </a:r>
            <a:r>
              <a:rPr sz="3000" b="0" i="1" spc="-275" dirty="0">
                <a:latin typeface="Arial"/>
                <a:cs typeface="Arial"/>
              </a:rPr>
              <a:t>Net</a:t>
            </a:r>
            <a:r>
              <a:rPr sz="3000" b="0" i="1" spc="-515" dirty="0">
                <a:latin typeface="Arial"/>
                <a:cs typeface="Arial"/>
              </a:rPr>
              <a:t> </a:t>
            </a:r>
            <a:r>
              <a:rPr sz="3000" b="0" i="1" spc="-215" dirty="0">
                <a:latin typeface="Arial"/>
                <a:cs typeface="Arial"/>
              </a:rPr>
              <a:t>Sensitivity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6145" y="3717797"/>
            <a:ext cx="6004560" cy="1049655"/>
            <a:chOff x="406145" y="3717797"/>
            <a:chExt cx="6004560" cy="1049655"/>
          </a:xfrm>
        </p:grpSpPr>
        <p:sp>
          <p:nvSpPr>
            <p:cNvPr id="4" name="object 4"/>
            <p:cNvSpPr/>
            <p:nvPr/>
          </p:nvSpPr>
          <p:spPr>
            <a:xfrm>
              <a:off x="432054" y="3743705"/>
              <a:ext cx="5979160" cy="1023619"/>
            </a:xfrm>
            <a:custGeom>
              <a:avLst/>
              <a:gdLst/>
              <a:ahLst/>
              <a:cxnLst/>
              <a:rect l="l" t="t" r="r" b="b"/>
              <a:pathLst>
                <a:path w="5979160" h="1023620">
                  <a:moveTo>
                    <a:pt x="597865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0" y="1023366"/>
                  </a:lnTo>
                  <a:lnTo>
                    <a:pt x="5978652" y="1023366"/>
                  </a:lnTo>
                  <a:lnTo>
                    <a:pt x="5978652" y="998220"/>
                  </a:lnTo>
                  <a:lnTo>
                    <a:pt x="59786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145" y="3717797"/>
              <a:ext cx="5979160" cy="1024255"/>
            </a:xfrm>
            <a:custGeom>
              <a:avLst/>
              <a:gdLst/>
              <a:ahLst/>
              <a:cxnLst/>
              <a:rect l="l" t="t" r="r" b="b"/>
              <a:pathLst>
                <a:path w="5979160" h="1024254">
                  <a:moveTo>
                    <a:pt x="5978652" y="1024127"/>
                  </a:moveTo>
                  <a:lnTo>
                    <a:pt x="5978652" y="0"/>
                  </a:lnTo>
                  <a:lnTo>
                    <a:pt x="0" y="0"/>
                  </a:lnTo>
                  <a:lnTo>
                    <a:pt x="0" y="1024128"/>
                  </a:lnTo>
                  <a:lnTo>
                    <a:pt x="5978652" y="1024127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2054" y="1547813"/>
            <a:ext cx="8249920" cy="390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95" dirty="0">
                <a:latin typeface="Arial"/>
                <a:cs typeface="Arial"/>
              </a:rPr>
              <a:t>When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two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simultaneously,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positives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are  </a:t>
            </a:r>
            <a:r>
              <a:rPr sz="2400" spc="-30" dirty="0">
                <a:latin typeface="Arial"/>
                <a:cs typeface="Arial"/>
              </a:rPr>
              <a:t>defined </a:t>
            </a:r>
            <a:r>
              <a:rPr sz="2400" spc="-220" dirty="0">
                <a:latin typeface="Arial"/>
                <a:cs typeface="Arial"/>
              </a:rPr>
              <a:t>as </a:t>
            </a:r>
            <a:r>
              <a:rPr sz="2400" spc="-60" dirty="0">
                <a:latin typeface="Arial"/>
                <a:cs typeface="Arial"/>
              </a:rPr>
              <a:t>those </a:t>
            </a:r>
            <a:r>
              <a:rPr sz="2400" dirty="0">
                <a:latin typeface="Arial"/>
                <a:cs typeface="Arial"/>
              </a:rPr>
              <a:t>who </a:t>
            </a:r>
            <a:r>
              <a:rPr sz="2400" spc="-40" dirty="0">
                <a:latin typeface="Arial"/>
                <a:cs typeface="Arial"/>
              </a:rPr>
              <a:t>test </a:t>
            </a:r>
            <a:r>
              <a:rPr sz="2400" spc="-35" dirty="0">
                <a:latin typeface="Arial"/>
                <a:cs typeface="Arial"/>
              </a:rPr>
              <a:t>positive </a:t>
            </a:r>
            <a:r>
              <a:rPr sz="2400" b="1" spc="-60" dirty="0">
                <a:solidFill>
                  <a:srgbClr val="7A1A24"/>
                </a:solidFill>
                <a:latin typeface="Arial"/>
                <a:cs typeface="Arial"/>
              </a:rPr>
              <a:t>by </a:t>
            </a:r>
            <a:r>
              <a:rPr sz="2400" b="1" spc="-30" dirty="0">
                <a:solidFill>
                  <a:srgbClr val="7A1A24"/>
                </a:solidFill>
                <a:latin typeface="Arial"/>
                <a:cs typeface="Arial"/>
              </a:rPr>
              <a:t>either </a:t>
            </a:r>
            <a:r>
              <a:rPr sz="2400" b="1" spc="-75" dirty="0">
                <a:solidFill>
                  <a:srgbClr val="7A1A24"/>
                </a:solidFill>
                <a:latin typeface="Arial"/>
                <a:cs typeface="Arial"/>
              </a:rPr>
              <a:t>one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test or </a:t>
            </a:r>
            <a:r>
              <a:rPr sz="2400" b="1" spc="-65" dirty="0">
                <a:solidFill>
                  <a:srgbClr val="7A1A24"/>
                </a:solidFill>
                <a:latin typeface="Arial"/>
                <a:cs typeface="Arial"/>
              </a:rPr>
              <a:t>by  </a:t>
            </a:r>
            <a:r>
              <a:rPr sz="2400" b="1" spc="-30" dirty="0">
                <a:solidFill>
                  <a:srgbClr val="7A1A24"/>
                </a:solidFill>
                <a:latin typeface="Arial"/>
                <a:cs typeface="Arial"/>
              </a:rPr>
              <a:t>both</a:t>
            </a:r>
            <a:r>
              <a:rPr sz="2400" b="1" spc="-18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7A1A24"/>
                </a:solidFill>
                <a:latin typeface="Arial"/>
                <a:cs typeface="Arial"/>
              </a:rPr>
              <a:t>tests</a:t>
            </a:r>
            <a:endParaRPr sz="2400">
              <a:latin typeface="Arial"/>
              <a:cs typeface="Arial"/>
            </a:endParaRPr>
          </a:p>
          <a:p>
            <a:pPr marL="413384" marR="441325" indent="-349250">
              <a:lnSpc>
                <a:spcPct val="100000"/>
              </a:lnSpc>
              <a:spcBef>
                <a:spcPts val="28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185" dirty="0">
                <a:latin typeface="Arial"/>
                <a:cs typeface="Arial"/>
              </a:rPr>
              <a:t>We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use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addition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rule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calculate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net  </a:t>
            </a:r>
            <a:r>
              <a:rPr sz="2400" spc="-40" dirty="0"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856A93"/>
              </a:buClr>
              <a:buFont typeface="Wingdings"/>
              <a:buChar char=""/>
            </a:pPr>
            <a:endParaRPr sz="3800">
              <a:latin typeface="Arial"/>
              <a:cs typeface="Arial"/>
            </a:endParaRPr>
          </a:p>
          <a:p>
            <a:pPr marL="370840">
              <a:lnSpc>
                <a:spcPct val="100000"/>
              </a:lnSpc>
              <a:spcBef>
                <a:spcPts val="5"/>
              </a:spcBef>
            </a:pPr>
            <a:r>
              <a:rPr sz="3050" spc="-145" dirty="0">
                <a:latin typeface="Arial"/>
                <a:cs typeface="Arial"/>
              </a:rPr>
              <a:t>P(AUB)</a:t>
            </a:r>
            <a:r>
              <a:rPr sz="3050" spc="-220" dirty="0">
                <a:latin typeface="Arial"/>
                <a:cs typeface="Arial"/>
              </a:rPr>
              <a:t> </a:t>
            </a:r>
            <a:r>
              <a:rPr sz="3050" spc="15" dirty="0">
                <a:latin typeface="Symbol"/>
                <a:cs typeface="Symbol"/>
              </a:rPr>
              <a:t></a:t>
            </a:r>
            <a:r>
              <a:rPr sz="3050" spc="-165" dirty="0">
                <a:latin typeface="Times New Roman"/>
                <a:cs typeface="Times New Roman"/>
              </a:rPr>
              <a:t> </a:t>
            </a:r>
            <a:r>
              <a:rPr sz="3050" spc="-210" dirty="0">
                <a:latin typeface="Arial"/>
                <a:cs typeface="Arial"/>
              </a:rPr>
              <a:t>P(A)</a:t>
            </a:r>
            <a:r>
              <a:rPr sz="3050" spc="-365" dirty="0">
                <a:latin typeface="Arial"/>
                <a:cs typeface="Arial"/>
              </a:rPr>
              <a:t> </a:t>
            </a:r>
            <a:r>
              <a:rPr sz="3050" spc="15" dirty="0">
                <a:latin typeface="Symbol"/>
                <a:cs typeface="Symbol"/>
              </a:rPr>
              <a:t></a:t>
            </a:r>
            <a:r>
              <a:rPr sz="3050" spc="-165" dirty="0">
                <a:latin typeface="Times New Roman"/>
                <a:cs typeface="Times New Roman"/>
              </a:rPr>
              <a:t> </a:t>
            </a:r>
            <a:r>
              <a:rPr sz="3050" spc="-265" dirty="0">
                <a:latin typeface="Arial"/>
                <a:cs typeface="Arial"/>
              </a:rPr>
              <a:t>P(B)</a:t>
            </a:r>
            <a:r>
              <a:rPr sz="3050" spc="-350" dirty="0">
                <a:latin typeface="Arial"/>
                <a:cs typeface="Arial"/>
              </a:rPr>
              <a:t> </a:t>
            </a:r>
            <a:r>
              <a:rPr sz="3050" spc="15" dirty="0">
                <a:latin typeface="Symbol"/>
                <a:cs typeface="Symbol"/>
              </a:rPr>
              <a:t></a:t>
            </a:r>
            <a:r>
              <a:rPr sz="3050" spc="-290" dirty="0">
                <a:latin typeface="Times New Roman"/>
                <a:cs typeface="Times New Roman"/>
              </a:rPr>
              <a:t> </a:t>
            </a:r>
            <a:r>
              <a:rPr sz="3050" spc="80" dirty="0">
                <a:latin typeface="Arial"/>
                <a:cs typeface="Arial"/>
              </a:rPr>
              <a:t>P(AIB)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Arial"/>
              <a:cs typeface="Arial"/>
            </a:endParaRPr>
          </a:p>
          <a:p>
            <a:pPr marL="413384" indent="-349250">
              <a:lnSpc>
                <a:spcPct val="100000"/>
              </a:lnSpc>
              <a:buClr>
                <a:srgbClr val="856A93"/>
              </a:buClr>
              <a:buSzPct val="70833"/>
              <a:buFont typeface="Wingdings"/>
              <a:buChar char=""/>
              <a:tabLst>
                <a:tab pos="413384" algn="l"/>
                <a:tab pos="414020" algn="l"/>
              </a:tabLst>
            </a:pPr>
            <a:r>
              <a:rPr sz="2400" spc="-60" dirty="0">
                <a:latin typeface="Arial"/>
                <a:cs typeface="Arial"/>
              </a:rPr>
              <a:t>Net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sensitivity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–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(sens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41</a:t>
            </a:fld>
            <a:endParaRPr spc="-9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123" y="1547813"/>
            <a:ext cx="7978140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14033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95" dirty="0">
                <a:latin typeface="Arial"/>
                <a:cs typeface="Arial"/>
              </a:rPr>
              <a:t>When </a:t>
            </a:r>
            <a:r>
              <a:rPr sz="2400" spc="45" dirty="0">
                <a:latin typeface="Arial"/>
                <a:cs typeface="Arial"/>
              </a:rPr>
              <a:t>two</a:t>
            </a:r>
            <a:r>
              <a:rPr sz="2400" spc="-51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95" dirty="0">
                <a:latin typeface="Arial"/>
                <a:cs typeface="Arial"/>
              </a:rPr>
              <a:t>used </a:t>
            </a:r>
            <a:r>
              <a:rPr sz="2400" spc="-60" dirty="0">
                <a:latin typeface="Arial"/>
                <a:cs typeface="Arial"/>
              </a:rPr>
              <a:t>simultaneously, </a:t>
            </a:r>
            <a:r>
              <a:rPr sz="2400" spc="-130" dirty="0">
                <a:latin typeface="Arial"/>
                <a:cs typeface="Arial"/>
              </a:rPr>
              <a:t>disease </a:t>
            </a:r>
            <a:r>
              <a:rPr sz="2400" spc="-65" dirty="0">
                <a:latin typeface="Arial"/>
                <a:cs typeface="Arial"/>
              </a:rPr>
              <a:t>negatives 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defined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those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negative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7A1A24"/>
                </a:solidFill>
                <a:latin typeface="Arial"/>
                <a:cs typeface="Arial"/>
              </a:rPr>
              <a:t>by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7A1A24"/>
                </a:solidFill>
                <a:latin typeface="Arial"/>
                <a:cs typeface="Arial"/>
              </a:rPr>
              <a:t>both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7A1A24"/>
                </a:solidFill>
                <a:latin typeface="Arial"/>
                <a:cs typeface="Arial"/>
              </a:rPr>
              <a:t>tests</a:t>
            </a:r>
            <a:endParaRPr sz="2400" dirty="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85" dirty="0">
                <a:latin typeface="Arial"/>
                <a:cs typeface="Arial"/>
              </a:rPr>
              <a:t>We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use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multiplication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rule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calculate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net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123" y="4697921"/>
            <a:ext cx="68014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0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145" y="3208020"/>
            <a:ext cx="6004560" cy="1050290"/>
            <a:chOff x="406145" y="3208020"/>
            <a:chExt cx="6004560" cy="1050290"/>
          </a:xfrm>
        </p:grpSpPr>
        <p:sp>
          <p:nvSpPr>
            <p:cNvPr id="5" name="object 5"/>
            <p:cNvSpPr/>
            <p:nvPr/>
          </p:nvSpPr>
          <p:spPr>
            <a:xfrm>
              <a:off x="432054" y="3233927"/>
              <a:ext cx="5979160" cy="1024255"/>
            </a:xfrm>
            <a:custGeom>
              <a:avLst/>
              <a:gdLst/>
              <a:ahLst/>
              <a:cxnLst/>
              <a:rect l="l" t="t" r="r" b="b"/>
              <a:pathLst>
                <a:path w="5979160" h="1024254">
                  <a:moveTo>
                    <a:pt x="5978652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0" y="1024128"/>
                  </a:lnTo>
                  <a:lnTo>
                    <a:pt x="5978652" y="1024128"/>
                  </a:lnTo>
                  <a:lnTo>
                    <a:pt x="5978652" y="998220"/>
                  </a:lnTo>
                  <a:lnTo>
                    <a:pt x="59786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145" y="3208020"/>
              <a:ext cx="5979160" cy="1024255"/>
            </a:xfrm>
            <a:custGeom>
              <a:avLst/>
              <a:gdLst/>
              <a:ahLst/>
              <a:cxnLst/>
              <a:rect l="l" t="t" r="r" b="b"/>
              <a:pathLst>
                <a:path w="5979160" h="1024254">
                  <a:moveTo>
                    <a:pt x="5978652" y="1024127"/>
                  </a:moveTo>
                  <a:lnTo>
                    <a:pt x="5978652" y="0"/>
                  </a:lnTo>
                  <a:lnTo>
                    <a:pt x="0" y="0"/>
                  </a:lnTo>
                  <a:lnTo>
                    <a:pt x="0" y="1024128"/>
                  </a:lnTo>
                  <a:lnTo>
                    <a:pt x="5978652" y="1024127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532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54" dirty="0">
                <a:latin typeface="Arial"/>
                <a:cs typeface="Arial"/>
              </a:rPr>
              <a:t>Simultaneous </a:t>
            </a:r>
            <a:r>
              <a:rPr sz="3000" b="0" i="1" spc="-260" dirty="0">
                <a:latin typeface="Arial"/>
                <a:cs typeface="Arial"/>
              </a:rPr>
              <a:t>Testing: </a:t>
            </a:r>
            <a:r>
              <a:rPr sz="3000" b="0" i="1" spc="-245" dirty="0">
                <a:latin typeface="Arial"/>
                <a:cs typeface="Arial"/>
              </a:rPr>
              <a:t>Calculate </a:t>
            </a:r>
            <a:r>
              <a:rPr sz="3000" b="0" i="1" spc="-275" dirty="0">
                <a:latin typeface="Arial"/>
                <a:cs typeface="Arial"/>
              </a:rPr>
              <a:t>Net</a:t>
            </a:r>
            <a:r>
              <a:rPr sz="3000" b="0" i="1" spc="-500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42</a:t>
            </a:fld>
            <a:endParaRPr spc="-90" dirty="0"/>
          </a:p>
        </p:txBody>
      </p:sp>
      <p:sp>
        <p:nvSpPr>
          <p:cNvPr id="8" name="object 8"/>
          <p:cNvSpPr txBox="1"/>
          <p:nvPr/>
        </p:nvSpPr>
        <p:spPr>
          <a:xfrm>
            <a:off x="432054" y="3355340"/>
            <a:ext cx="5979160" cy="640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30"/>
              </a:spcBef>
            </a:pPr>
            <a:r>
              <a:rPr sz="4000" spc="-305" dirty="0">
                <a:latin typeface="Arial"/>
                <a:cs typeface="Arial"/>
              </a:rPr>
              <a:t>P(A </a:t>
            </a:r>
            <a:r>
              <a:rPr sz="4000" spc="1545" dirty="0">
                <a:latin typeface="Arial"/>
                <a:cs typeface="Arial"/>
              </a:rPr>
              <a:t>I</a:t>
            </a:r>
            <a:r>
              <a:rPr sz="4000" spc="-880" dirty="0">
                <a:latin typeface="Arial"/>
                <a:cs typeface="Arial"/>
              </a:rPr>
              <a:t> </a:t>
            </a:r>
            <a:r>
              <a:rPr sz="4000" spc="-335" dirty="0">
                <a:latin typeface="Arial"/>
                <a:cs typeface="Arial"/>
              </a:rPr>
              <a:t>B) </a:t>
            </a:r>
            <a:r>
              <a:rPr sz="4000" spc="15" dirty="0">
                <a:latin typeface="Symbol"/>
                <a:cs typeface="Symbol"/>
              </a:rPr>
              <a:t>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275" dirty="0">
                <a:latin typeface="Arial"/>
                <a:cs typeface="Arial"/>
              </a:rPr>
              <a:t>P(A) </a:t>
            </a:r>
            <a:r>
              <a:rPr sz="4000" spc="15" dirty="0">
                <a:latin typeface="Symbol"/>
                <a:cs typeface="Symbol"/>
              </a:rPr>
              <a:t></a:t>
            </a:r>
            <a:r>
              <a:rPr sz="4000" spc="15" dirty="0">
                <a:latin typeface="Times New Roman"/>
                <a:cs typeface="Times New Roman"/>
              </a:rPr>
              <a:t> </a:t>
            </a:r>
            <a:r>
              <a:rPr sz="4000" spc="-345" dirty="0">
                <a:latin typeface="Arial"/>
                <a:cs typeface="Arial"/>
              </a:rPr>
              <a:t>P(B)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46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0452" y="4228490"/>
            <a:ext cx="6189345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0"/>
              </a:lnSpc>
            </a:pPr>
            <a:r>
              <a:rPr sz="2400" b="1" spc="-25" dirty="0">
                <a:solidFill>
                  <a:srgbClr val="7F7F7F"/>
                </a:solidFill>
                <a:latin typeface="Arial"/>
                <a:cs typeface="Arial"/>
              </a:rPr>
              <a:t>Net</a:t>
            </a:r>
            <a:r>
              <a:rPr sz="2400" b="1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7F7F7F"/>
                </a:solidFill>
                <a:latin typeface="Arial"/>
                <a:cs typeface="Arial"/>
              </a:rPr>
              <a:t>sensitivity</a:t>
            </a:r>
            <a:r>
              <a:rPr sz="2400" b="1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400" spc="-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sens </a:t>
            </a:r>
            <a:r>
              <a:rPr sz="2400" spc="-10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2400" spc="-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+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sens </a:t>
            </a:r>
            <a:r>
              <a:rPr sz="2400" spc="-10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2400" spc="-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sens1</a:t>
            </a:r>
            <a:r>
              <a:rPr sz="2400" spc="-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7F7F7F"/>
                </a:solidFill>
                <a:latin typeface="Arial"/>
                <a:cs typeface="Arial"/>
              </a:rPr>
              <a:t>x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sens </a:t>
            </a:r>
            <a:r>
              <a:rPr sz="2400" spc="-10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958339">
              <a:lnSpc>
                <a:spcPts val="2875"/>
              </a:lnSpc>
            </a:pP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=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80% </a:t>
            </a: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+</a:t>
            </a:r>
            <a:r>
              <a:rPr sz="2400" spc="-4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90% </a:t>
            </a:r>
            <a:r>
              <a:rPr sz="2400" spc="-135" dirty="0">
                <a:solidFill>
                  <a:srgbClr val="7F7F7F"/>
                </a:solidFill>
                <a:latin typeface="Arial"/>
                <a:cs typeface="Arial"/>
              </a:rPr>
              <a:t>– </a:t>
            </a:r>
            <a:r>
              <a:rPr sz="2400" spc="-145" dirty="0">
                <a:solidFill>
                  <a:srgbClr val="7F7F7F"/>
                </a:solidFill>
                <a:latin typeface="Arial"/>
                <a:cs typeface="Arial"/>
              </a:rPr>
              <a:t>(80% </a:t>
            </a:r>
            <a:r>
              <a:rPr sz="2400" spc="-90" dirty="0">
                <a:solidFill>
                  <a:srgbClr val="7F7F7F"/>
                </a:solidFill>
                <a:latin typeface="Arial"/>
                <a:cs typeface="Arial"/>
              </a:rPr>
              <a:t>x </a:t>
            </a:r>
            <a:r>
              <a:rPr sz="2400" spc="-145" dirty="0">
                <a:solidFill>
                  <a:srgbClr val="7F7F7F"/>
                </a:solidFill>
                <a:latin typeface="Arial"/>
                <a:cs typeface="Arial"/>
              </a:rPr>
              <a:t>90%)</a:t>
            </a:r>
            <a:endParaRPr sz="2400">
              <a:latin typeface="Arial"/>
              <a:cs typeface="Arial"/>
            </a:endParaRPr>
          </a:p>
          <a:p>
            <a:pPr marL="1958339">
              <a:lnSpc>
                <a:spcPts val="2880"/>
              </a:lnSpc>
            </a:pP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400" spc="-1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98%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250" y="4165853"/>
            <a:ext cx="6680834" cy="1206500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5715" rIns="0" bIns="0" rtlCol="0">
            <a:spAutoFit/>
          </a:bodyPr>
          <a:lstStyle/>
          <a:p>
            <a:pPr marL="66675">
              <a:lnSpc>
                <a:spcPts val="2880"/>
              </a:lnSpc>
              <a:spcBef>
                <a:spcPts val="45"/>
              </a:spcBef>
            </a:pPr>
            <a:r>
              <a:rPr sz="2400" b="1" spc="-25" dirty="0">
                <a:solidFill>
                  <a:srgbClr val="7A1A24"/>
                </a:solidFill>
                <a:latin typeface="Arial"/>
                <a:cs typeface="Arial"/>
              </a:rPr>
              <a:t>Net</a:t>
            </a:r>
            <a:r>
              <a:rPr sz="2400" b="1" spc="-19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7A1A24"/>
                </a:solidFill>
                <a:latin typeface="Arial"/>
                <a:cs typeface="Arial"/>
              </a:rPr>
              <a:t>sensitivity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-165" dirty="0">
                <a:latin typeface="Arial"/>
                <a:cs typeface="Arial"/>
              </a:rPr>
              <a:t> 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–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sens1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65" dirty="0">
                <a:latin typeface="Arial"/>
                <a:cs typeface="Arial"/>
              </a:rPr>
              <a:t> sens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2025014">
              <a:lnSpc>
                <a:spcPts val="2875"/>
              </a:lnSpc>
            </a:pPr>
            <a:r>
              <a:rPr sz="2400" spc="25" dirty="0">
                <a:latin typeface="Arial"/>
                <a:cs typeface="Arial"/>
              </a:rPr>
              <a:t>= </a:t>
            </a:r>
            <a:r>
              <a:rPr sz="2400" spc="-155" dirty="0">
                <a:latin typeface="Arial"/>
                <a:cs typeface="Arial"/>
              </a:rPr>
              <a:t>80% 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 </a:t>
            </a:r>
            <a:r>
              <a:rPr sz="2400" spc="-135" dirty="0">
                <a:latin typeface="Arial"/>
                <a:cs typeface="Arial"/>
              </a:rPr>
              <a:t>– </a:t>
            </a:r>
            <a:r>
              <a:rPr sz="2400" spc="-145" dirty="0">
                <a:latin typeface="Arial"/>
                <a:cs typeface="Arial"/>
              </a:rPr>
              <a:t>(80% </a:t>
            </a:r>
            <a:r>
              <a:rPr sz="2400" spc="-90" dirty="0">
                <a:latin typeface="Arial"/>
                <a:cs typeface="Arial"/>
              </a:rPr>
              <a:t>x </a:t>
            </a:r>
            <a:r>
              <a:rPr sz="2400" spc="-145" dirty="0">
                <a:latin typeface="Arial"/>
                <a:cs typeface="Arial"/>
              </a:rPr>
              <a:t>90%)</a:t>
            </a:r>
            <a:endParaRPr sz="2400">
              <a:latin typeface="Arial"/>
              <a:cs typeface="Arial"/>
            </a:endParaRPr>
          </a:p>
          <a:p>
            <a:pPr marL="2025650">
              <a:lnSpc>
                <a:spcPts val="2880"/>
              </a:lnSpc>
            </a:pP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98%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9022" y="5590184"/>
            <a:ext cx="4109085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400" b="1" spc="-25" dirty="0">
                <a:solidFill>
                  <a:srgbClr val="7F7F7F"/>
                </a:solidFill>
                <a:latin typeface="Arial"/>
                <a:cs typeface="Arial"/>
              </a:rPr>
              <a:t>Net</a:t>
            </a:r>
            <a:r>
              <a:rPr sz="2400" b="1" spc="-19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7F7F7F"/>
                </a:solidFill>
                <a:latin typeface="Arial"/>
                <a:cs typeface="Arial"/>
              </a:rPr>
              <a:t>specificity</a:t>
            </a:r>
            <a:r>
              <a:rPr sz="2400" b="1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7F7F7F"/>
                </a:solidFill>
                <a:latin typeface="Arial"/>
                <a:cs typeface="Arial"/>
              </a:rPr>
              <a:t>spec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7F7F7F"/>
                </a:solidFill>
                <a:latin typeface="Arial"/>
                <a:cs typeface="Arial"/>
              </a:rPr>
              <a:t>x</a:t>
            </a:r>
            <a:r>
              <a:rPr sz="2400" spc="-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7F7F7F"/>
                </a:solidFill>
                <a:latin typeface="Arial"/>
                <a:cs typeface="Arial"/>
              </a:rPr>
              <a:t>spec</a:t>
            </a:r>
            <a:r>
              <a:rPr sz="2400" spc="-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958339">
              <a:lnSpc>
                <a:spcPts val="2880"/>
              </a:lnSpc>
            </a:pP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=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60% </a:t>
            </a:r>
            <a:r>
              <a:rPr sz="2400" spc="-90" dirty="0">
                <a:solidFill>
                  <a:srgbClr val="7F7F7F"/>
                </a:solidFill>
                <a:latin typeface="Arial"/>
                <a:cs typeface="Arial"/>
              </a:rPr>
              <a:t>x</a:t>
            </a:r>
            <a:r>
              <a:rPr sz="2400" spc="-3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1958339">
              <a:lnSpc>
                <a:spcPts val="2880"/>
              </a:lnSpc>
            </a:pPr>
            <a:r>
              <a:rPr sz="2400" spc="25" dirty="0">
                <a:solidFill>
                  <a:srgbClr val="7F7F7F"/>
                </a:solidFill>
                <a:latin typeface="Arial"/>
                <a:cs typeface="Arial"/>
              </a:rPr>
              <a:t>=</a:t>
            </a:r>
            <a:r>
              <a:rPr sz="2400" spc="-1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7F7F7F"/>
                </a:solidFill>
                <a:latin typeface="Arial"/>
                <a:cs typeface="Arial"/>
              </a:rPr>
              <a:t>54%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1674" y="5502402"/>
            <a:ext cx="6705600" cy="1232535"/>
            <a:chOff x="1201674" y="5502402"/>
            <a:chExt cx="6705600" cy="1232535"/>
          </a:xfrm>
        </p:grpSpPr>
        <p:sp>
          <p:nvSpPr>
            <p:cNvPr id="7" name="object 7"/>
            <p:cNvSpPr/>
            <p:nvPr/>
          </p:nvSpPr>
          <p:spPr>
            <a:xfrm>
              <a:off x="1226820" y="5527548"/>
              <a:ext cx="6680834" cy="1207135"/>
            </a:xfrm>
            <a:custGeom>
              <a:avLst/>
              <a:gdLst/>
              <a:ahLst/>
              <a:cxnLst/>
              <a:rect l="l" t="t" r="r" b="b"/>
              <a:pathLst>
                <a:path w="6680834" h="1207134">
                  <a:moveTo>
                    <a:pt x="6680454" y="0"/>
                  </a:moveTo>
                  <a:lnTo>
                    <a:pt x="0" y="0"/>
                  </a:lnTo>
                  <a:lnTo>
                    <a:pt x="0" y="1181112"/>
                  </a:lnTo>
                  <a:lnTo>
                    <a:pt x="0" y="1207008"/>
                  </a:lnTo>
                  <a:lnTo>
                    <a:pt x="6680454" y="1207008"/>
                  </a:lnTo>
                  <a:lnTo>
                    <a:pt x="6680454" y="1181112"/>
                  </a:lnTo>
                  <a:lnTo>
                    <a:pt x="668045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1674" y="5502402"/>
              <a:ext cx="6680834" cy="1206500"/>
            </a:xfrm>
            <a:custGeom>
              <a:avLst/>
              <a:gdLst/>
              <a:ahLst/>
              <a:cxnLst/>
              <a:rect l="l" t="t" r="r" b="b"/>
              <a:pathLst>
                <a:path w="6680834" h="1206500">
                  <a:moveTo>
                    <a:pt x="6680454" y="1206246"/>
                  </a:moveTo>
                  <a:lnTo>
                    <a:pt x="6680454" y="0"/>
                  </a:lnTo>
                  <a:lnTo>
                    <a:pt x="0" y="0"/>
                  </a:lnTo>
                  <a:lnTo>
                    <a:pt x="0" y="1206246"/>
                  </a:lnTo>
                  <a:lnTo>
                    <a:pt x="6680454" y="1206246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81175" y="5520881"/>
            <a:ext cx="4134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7A1A24"/>
                </a:solidFill>
                <a:latin typeface="Arial"/>
                <a:cs typeface="Arial"/>
              </a:rPr>
              <a:t>Net</a:t>
            </a:r>
            <a:r>
              <a:rPr sz="2400" b="1" spc="-19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specificity</a:t>
            </a:r>
            <a:r>
              <a:rPr sz="2400" b="1" spc="-16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spec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spec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971039">
              <a:lnSpc>
                <a:spcPts val="2880"/>
              </a:lnSpc>
            </a:pPr>
            <a:r>
              <a:rPr sz="2400" spc="25" dirty="0">
                <a:latin typeface="Arial"/>
                <a:cs typeface="Arial"/>
              </a:rPr>
              <a:t>= </a:t>
            </a:r>
            <a:r>
              <a:rPr sz="2400" spc="-155" dirty="0">
                <a:latin typeface="Arial"/>
                <a:cs typeface="Arial"/>
              </a:rPr>
              <a:t>60%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1971039">
              <a:lnSpc>
                <a:spcPts val="2880"/>
              </a:lnSpc>
            </a:pP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54%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909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15" dirty="0">
                <a:latin typeface="Arial"/>
                <a:cs typeface="Arial"/>
              </a:rPr>
              <a:t>Example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29" dirty="0">
                <a:latin typeface="Arial"/>
                <a:cs typeface="Arial"/>
              </a:rPr>
              <a:t>a </a:t>
            </a:r>
            <a:r>
              <a:rPr sz="3000" b="0" i="1" spc="-254" dirty="0">
                <a:latin typeface="Arial"/>
                <a:cs typeface="Arial"/>
              </a:rPr>
              <a:t>Simultaneous</a:t>
            </a:r>
            <a:r>
              <a:rPr sz="3000" b="0" i="1" spc="-630" dirty="0">
                <a:latin typeface="Arial"/>
                <a:cs typeface="Arial"/>
              </a:rPr>
              <a:t> </a:t>
            </a:r>
            <a:r>
              <a:rPr sz="3000" b="0" i="1" spc="-265" dirty="0">
                <a:latin typeface="Arial"/>
                <a:cs typeface="Arial"/>
              </a:rPr>
              <a:t>Testing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123" y="1510550"/>
            <a:ext cx="8030209" cy="2406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5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population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1000,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prevalence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20%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90" dirty="0">
                <a:latin typeface="Arial"/>
                <a:cs typeface="Arial"/>
              </a:rPr>
              <a:t>Two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(A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B)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same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has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80%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60%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0" dirty="0">
                <a:latin typeface="Arial"/>
                <a:cs typeface="Arial"/>
              </a:rPr>
              <a:t>B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has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90%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90" dirty="0">
                <a:latin typeface="Arial"/>
                <a:cs typeface="Arial"/>
              </a:rPr>
              <a:t>Calculate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using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 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135" dirty="0">
                <a:latin typeface="Arial"/>
                <a:cs typeface="Arial"/>
              </a:rPr>
              <a:t>Test </a:t>
            </a:r>
            <a:r>
              <a:rPr sz="2400" spc="-300" dirty="0">
                <a:latin typeface="Arial"/>
                <a:cs typeface="Arial"/>
              </a:rPr>
              <a:t>B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simultaneously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088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75" dirty="0">
                <a:latin typeface="Arial"/>
                <a:cs typeface="Arial"/>
              </a:rPr>
              <a:t>Net Gain </a:t>
            </a:r>
            <a:r>
              <a:rPr sz="3000" b="0" i="1" spc="-220" dirty="0">
                <a:latin typeface="Arial"/>
                <a:cs typeface="Arial"/>
              </a:rPr>
              <a:t>and </a:t>
            </a:r>
            <a:r>
              <a:rPr sz="3000" b="0" i="1" spc="-275" dirty="0">
                <a:latin typeface="Arial"/>
                <a:cs typeface="Arial"/>
              </a:rPr>
              <a:t>Net</a:t>
            </a:r>
            <a:r>
              <a:rPr sz="3000" b="0" i="1" spc="-575" dirty="0">
                <a:latin typeface="Arial"/>
                <a:cs typeface="Arial"/>
              </a:rPr>
              <a:t> </a:t>
            </a:r>
            <a:r>
              <a:rPr sz="3000" b="0" i="1" spc="-409" dirty="0">
                <a:latin typeface="Arial"/>
                <a:cs typeface="Arial"/>
              </a:rPr>
              <a:t>Loss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44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8098790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0" dirty="0">
                <a:latin typeface="Arial"/>
                <a:cs typeface="Arial"/>
              </a:rPr>
              <a:t>In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7A1A24"/>
                </a:solidFill>
                <a:latin typeface="Arial"/>
                <a:cs typeface="Arial"/>
              </a:rPr>
              <a:t>simultaneous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testing,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A1A24"/>
                </a:solidFill>
                <a:latin typeface="Arial"/>
                <a:cs typeface="Arial"/>
              </a:rPr>
              <a:t>net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7A1A24"/>
                </a:solidFill>
                <a:latin typeface="Arial"/>
                <a:cs typeface="Arial"/>
              </a:rPr>
              <a:t>gain</a:t>
            </a:r>
            <a:r>
              <a:rPr sz="2400" spc="-14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7A1A24"/>
                </a:solidFill>
                <a:latin typeface="Arial"/>
                <a:cs typeface="Arial"/>
              </a:rPr>
              <a:t>in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7A1A24"/>
                </a:solidFill>
                <a:latin typeface="Arial"/>
                <a:cs typeface="Arial"/>
              </a:rPr>
              <a:t>sensitivity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but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18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A1A24"/>
                </a:solidFill>
                <a:latin typeface="Arial"/>
                <a:cs typeface="Arial"/>
              </a:rPr>
              <a:t>net </a:t>
            </a:r>
            <a:r>
              <a:rPr sz="2400" spc="-125" dirty="0">
                <a:solidFill>
                  <a:srgbClr val="7A1A24"/>
                </a:solidFill>
                <a:latin typeface="Arial"/>
                <a:cs typeface="Arial"/>
              </a:rPr>
              <a:t>loss </a:t>
            </a:r>
            <a:r>
              <a:rPr sz="2400" spc="10" dirty="0">
                <a:solidFill>
                  <a:srgbClr val="7A1A24"/>
                </a:solidFill>
                <a:latin typeface="Arial"/>
                <a:cs typeface="Arial"/>
              </a:rPr>
              <a:t>in </a:t>
            </a:r>
            <a:r>
              <a:rPr sz="2400" spc="-55" dirty="0">
                <a:solidFill>
                  <a:srgbClr val="7A1A24"/>
                </a:solidFill>
                <a:latin typeface="Arial"/>
                <a:cs typeface="Arial"/>
              </a:rPr>
              <a:t>specificity</a:t>
            </a:r>
            <a:r>
              <a:rPr sz="2400" spc="-55" dirty="0">
                <a:latin typeface="Arial"/>
                <a:cs typeface="Arial"/>
              </a:rPr>
              <a:t>, </a:t>
            </a:r>
            <a:r>
              <a:rPr sz="2400" spc="-30" dirty="0">
                <a:latin typeface="Arial"/>
                <a:cs typeface="Arial"/>
              </a:rPr>
              <a:t>when </a:t>
            </a:r>
            <a:r>
              <a:rPr sz="2400" spc="-55" dirty="0">
                <a:latin typeface="Arial"/>
                <a:cs typeface="Arial"/>
              </a:rPr>
              <a:t>compared </a:t>
            </a:r>
            <a:r>
              <a:rPr sz="2400" spc="55" dirty="0">
                <a:latin typeface="Arial"/>
                <a:cs typeface="Arial"/>
              </a:rPr>
              <a:t>to </a:t>
            </a:r>
            <a:r>
              <a:rPr sz="2400" spc="-25" dirty="0">
                <a:latin typeface="Arial"/>
                <a:cs typeface="Arial"/>
              </a:rPr>
              <a:t>either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tests  </a:t>
            </a:r>
            <a:r>
              <a:rPr sz="2400" spc="-100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  <a:p>
            <a:pPr marL="361315" marR="41910" indent="-349250">
              <a:lnSpc>
                <a:spcPct val="100000"/>
              </a:lnSpc>
              <a:spcBef>
                <a:spcPts val="28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7A1A24"/>
                </a:solidFill>
                <a:latin typeface="Arial"/>
                <a:cs typeface="Arial"/>
              </a:rPr>
              <a:t>sequential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7A1A24"/>
                </a:solidFill>
                <a:latin typeface="Arial"/>
                <a:cs typeface="Arial"/>
              </a:rPr>
              <a:t>testing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7A1A24"/>
                </a:solidFill>
                <a:latin typeface="Arial"/>
                <a:cs typeface="Arial"/>
              </a:rPr>
              <a:t>when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7A1A24"/>
                </a:solidFill>
                <a:latin typeface="Arial"/>
                <a:cs typeface="Arial"/>
              </a:rPr>
              <a:t>positives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A1A24"/>
                </a:solidFill>
                <a:latin typeface="Arial"/>
                <a:cs typeface="Arial"/>
              </a:rPr>
              <a:t>from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A1A24"/>
                </a:solidFill>
                <a:latin typeface="Arial"/>
                <a:cs typeface="Arial"/>
              </a:rPr>
              <a:t>the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7A1A24"/>
                </a:solidFill>
                <a:latin typeface="Arial"/>
                <a:cs typeface="Arial"/>
              </a:rPr>
              <a:t>first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7A1A24"/>
                </a:solidFill>
                <a:latin typeface="Arial"/>
                <a:cs typeface="Arial"/>
              </a:rPr>
              <a:t>test</a:t>
            </a:r>
            <a:r>
              <a:rPr sz="2400" spc="-1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7A1A24"/>
                </a:solidFill>
                <a:latin typeface="Arial"/>
                <a:cs typeface="Arial"/>
              </a:rPr>
              <a:t>are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7A1A24"/>
                </a:solidFill>
                <a:latin typeface="Arial"/>
                <a:cs typeface="Arial"/>
              </a:rPr>
              <a:t>re-  </a:t>
            </a:r>
            <a:r>
              <a:rPr sz="2400" spc="-60" dirty="0">
                <a:solidFill>
                  <a:srgbClr val="7A1A24"/>
                </a:solidFill>
                <a:latin typeface="Arial"/>
                <a:cs typeface="Arial"/>
              </a:rPr>
              <a:t>tested</a:t>
            </a:r>
            <a:r>
              <a:rPr sz="2400" spc="-60" dirty="0">
                <a:latin typeface="Arial"/>
                <a:cs typeface="Arial"/>
              </a:rPr>
              <a:t>, </a:t>
            </a:r>
            <a:r>
              <a:rPr sz="2400" spc="-35" dirty="0">
                <a:latin typeface="Arial"/>
                <a:cs typeface="Arial"/>
              </a:rPr>
              <a:t>there </a:t>
            </a:r>
            <a:r>
              <a:rPr sz="2400" spc="-114" dirty="0">
                <a:latin typeface="Arial"/>
                <a:cs typeface="Arial"/>
              </a:rPr>
              <a:t>is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7A1A24"/>
                </a:solidFill>
                <a:latin typeface="Arial"/>
                <a:cs typeface="Arial"/>
              </a:rPr>
              <a:t>net </a:t>
            </a:r>
            <a:r>
              <a:rPr sz="2400" spc="-125" dirty="0">
                <a:solidFill>
                  <a:srgbClr val="7A1A24"/>
                </a:solidFill>
                <a:latin typeface="Arial"/>
                <a:cs typeface="Arial"/>
              </a:rPr>
              <a:t>loss </a:t>
            </a:r>
            <a:r>
              <a:rPr sz="2400" spc="10" dirty="0">
                <a:solidFill>
                  <a:srgbClr val="7A1A24"/>
                </a:solidFill>
                <a:latin typeface="Arial"/>
                <a:cs typeface="Arial"/>
              </a:rPr>
              <a:t>in </a:t>
            </a:r>
            <a:r>
              <a:rPr sz="2400" spc="-40" dirty="0">
                <a:solidFill>
                  <a:srgbClr val="7A1A24"/>
                </a:solidFill>
                <a:latin typeface="Arial"/>
                <a:cs typeface="Arial"/>
              </a:rPr>
              <a:t>sensitivity </a:t>
            </a:r>
            <a:r>
              <a:rPr sz="2400" spc="45" dirty="0">
                <a:latin typeface="Arial"/>
                <a:cs typeface="Arial"/>
              </a:rPr>
              <a:t>but </a:t>
            </a:r>
            <a:r>
              <a:rPr sz="2400" spc="-180" dirty="0">
                <a:solidFill>
                  <a:srgbClr val="7A1A2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7A1A24"/>
                </a:solidFill>
                <a:latin typeface="Arial"/>
                <a:cs typeface="Arial"/>
              </a:rPr>
              <a:t>net </a:t>
            </a:r>
            <a:r>
              <a:rPr sz="2400" spc="-40" dirty="0">
                <a:solidFill>
                  <a:srgbClr val="7A1A24"/>
                </a:solidFill>
                <a:latin typeface="Arial"/>
                <a:cs typeface="Arial"/>
              </a:rPr>
              <a:t>gain </a:t>
            </a:r>
            <a:r>
              <a:rPr sz="2400" spc="10" dirty="0">
                <a:solidFill>
                  <a:srgbClr val="7A1A24"/>
                </a:solidFill>
                <a:latin typeface="Arial"/>
                <a:cs typeface="Arial"/>
              </a:rPr>
              <a:t>in  </a:t>
            </a:r>
            <a:r>
              <a:rPr sz="2400" spc="-55" dirty="0">
                <a:solidFill>
                  <a:srgbClr val="7A1A24"/>
                </a:solidFill>
                <a:latin typeface="Arial"/>
                <a:cs typeface="Arial"/>
              </a:rPr>
              <a:t>specificity</a:t>
            </a:r>
            <a:r>
              <a:rPr sz="2400" spc="-55" dirty="0">
                <a:latin typeface="Arial"/>
                <a:cs typeface="Arial"/>
              </a:rPr>
              <a:t>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compared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either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019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40" dirty="0">
                <a:solidFill>
                  <a:srgbClr val="F9F9F9"/>
                </a:solidFill>
                <a:latin typeface="Arial"/>
                <a:cs typeface="Arial"/>
              </a:rPr>
              <a:t>Review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45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8201659" cy="503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525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known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following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characteristics:</a:t>
            </a:r>
            <a:endParaRPr sz="2400">
              <a:latin typeface="Arial"/>
              <a:cs typeface="Arial"/>
            </a:endParaRPr>
          </a:p>
          <a:p>
            <a:pPr marL="932815" lvl="1" indent="-457834">
              <a:lnSpc>
                <a:spcPts val="327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932815" algn="l"/>
                <a:tab pos="933450" algn="l"/>
              </a:tabLst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80%</a:t>
            </a:r>
            <a:endParaRPr sz="2400">
              <a:latin typeface="Arial"/>
              <a:cs typeface="Arial"/>
            </a:endParaRPr>
          </a:p>
          <a:p>
            <a:pPr marL="932815" lvl="1" indent="-457834">
              <a:lnSpc>
                <a:spcPts val="317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932815" algn="l"/>
                <a:tab pos="933450" algn="l"/>
              </a:tabLst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932815" lvl="1" indent="-457834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932815" algn="l"/>
                <a:tab pos="933450" algn="l"/>
              </a:tabLst>
            </a:pPr>
            <a:r>
              <a:rPr sz="2400" spc="-125" dirty="0">
                <a:latin typeface="Arial"/>
                <a:cs typeface="Arial"/>
              </a:rPr>
              <a:t>Cost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10" dirty="0">
                <a:latin typeface="Arial"/>
                <a:cs typeface="Arial"/>
              </a:rPr>
              <a:t>$15 </a:t>
            </a:r>
            <a:r>
              <a:rPr sz="2400" spc="-45" dirty="0">
                <a:latin typeface="Arial"/>
                <a:cs typeface="Arial"/>
              </a:rPr>
              <a:t>per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2525"/>
              </a:lnSpc>
              <a:spcBef>
                <a:spcPts val="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400" i="1" spc="-195" dirty="0">
                <a:latin typeface="Arial"/>
                <a:cs typeface="Arial"/>
              </a:rPr>
              <a:t>Suppose </a:t>
            </a:r>
            <a:r>
              <a:rPr sz="2400" i="1" spc="-75" dirty="0">
                <a:latin typeface="Arial"/>
                <a:cs typeface="Arial"/>
              </a:rPr>
              <a:t>the</a:t>
            </a:r>
            <a:r>
              <a:rPr sz="2400" i="1" spc="-270" dirty="0">
                <a:latin typeface="Arial"/>
                <a:cs typeface="Arial"/>
              </a:rPr>
              <a:t> </a:t>
            </a:r>
            <a:r>
              <a:rPr sz="2400" i="1" spc="-45" dirty="0"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932815" lvl="1" indent="-457834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932815" algn="l"/>
                <a:tab pos="933450" algn="l"/>
              </a:tabLst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population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10,000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endParaRPr sz="2400">
              <a:latin typeface="Arial"/>
              <a:cs typeface="Arial"/>
            </a:endParaRPr>
          </a:p>
          <a:p>
            <a:pPr marL="932815">
              <a:lnSpc>
                <a:spcPts val="2425"/>
              </a:lnSpc>
            </a:pPr>
            <a:r>
              <a:rPr sz="2400" spc="-35" dirty="0">
                <a:latin typeface="Arial"/>
                <a:cs typeface="Arial"/>
              </a:rPr>
              <a:t>individuals </a:t>
            </a:r>
            <a:r>
              <a:rPr sz="2400" dirty="0">
                <a:latin typeface="Arial"/>
                <a:cs typeface="Arial"/>
              </a:rPr>
              <a:t>who </a:t>
            </a:r>
            <a:r>
              <a:rPr sz="2400" spc="-95" dirty="0">
                <a:latin typeface="Arial"/>
                <a:cs typeface="Arial"/>
              </a:rPr>
              <a:t>have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932815" lvl="1" indent="-457834">
              <a:lnSpc>
                <a:spcPts val="37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932815" algn="l"/>
                <a:tab pos="933450" algn="l"/>
              </a:tabLst>
            </a:pPr>
            <a:r>
              <a:rPr sz="2400" spc="-14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prevalence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509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 </a:t>
            </a:r>
            <a:r>
              <a:rPr sz="2400" spc="-114" dirty="0">
                <a:latin typeface="Arial"/>
                <a:cs typeface="Arial"/>
              </a:rPr>
              <a:t>is </a:t>
            </a:r>
            <a:r>
              <a:rPr sz="2400" spc="-175" dirty="0">
                <a:latin typeface="Arial"/>
                <a:cs typeface="Arial"/>
              </a:rPr>
              <a:t>5%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99700"/>
              </a:lnSpc>
              <a:spcBef>
                <a:spcPts val="12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400" b="1" spc="-50" dirty="0">
                <a:latin typeface="Arial"/>
                <a:cs typeface="Arial"/>
              </a:rPr>
              <a:t>What </a:t>
            </a:r>
            <a:r>
              <a:rPr sz="2400" b="1" spc="-60" dirty="0">
                <a:latin typeface="Arial"/>
                <a:cs typeface="Arial"/>
              </a:rPr>
              <a:t>are </a:t>
            </a:r>
            <a:r>
              <a:rPr sz="2400" b="1" spc="-20" dirty="0">
                <a:latin typeface="Arial"/>
                <a:cs typeface="Arial"/>
              </a:rPr>
              <a:t>the net </a:t>
            </a:r>
            <a:r>
              <a:rPr sz="2400" b="1" spc="-70" dirty="0">
                <a:latin typeface="Arial"/>
                <a:cs typeface="Arial"/>
              </a:rPr>
              <a:t>sensitivity, </a:t>
            </a:r>
            <a:r>
              <a:rPr sz="2400" b="1" spc="-20" dirty="0">
                <a:latin typeface="Arial"/>
                <a:cs typeface="Arial"/>
              </a:rPr>
              <a:t>net </a:t>
            </a:r>
            <a:r>
              <a:rPr sz="2400" b="1" spc="-85" dirty="0">
                <a:latin typeface="Arial"/>
                <a:cs typeface="Arial"/>
              </a:rPr>
              <a:t>specificity, </a:t>
            </a:r>
            <a:r>
              <a:rPr sz="2400" b="1" spc="-60" dirty="0">
                <a:latin typeface="Arial"/>
                <a:cs typeface="Arial"/>
              </a:rPr>
              <a:t>and </a:t>
            </a:r>
            <a:r>
              <a:rPr sz="2400" b="1" spc="-140" dirty="0">
                <a:latin typeface="Arial"/>
                <a:cs typeface="Arial"/>
              </a:rPr>
              <a:t>cost </a:t>
            </a:r>
            <a:r>
              <a:rPr sz="2400" b="1" spc="-50" dirty="0">
                <a:latin typeface="Arial"/>
                <a:cs typeface="Arial"/>
              </a:rPr>
              <a:t>per  </a:t>
            </a:r>
            <a:r>
              <a:rPr sz="2400" b="1" spc="-60" dirty="0">
                <a:latin typeface="Arial"/>
                <a:cs typeface="Arial"/>
              </a:rPr>
              <a:t>positive </a:t>
            </a:r>
            <a:r>
              <a:rPr sz="2400" b="1" spc="-175" dirty="0">
                <a:latin typeface="Arial"/>
                <a:cs typeface="Arial"/>
              </a:rPr>
              <a:t>case </a:t>
            </a:r>
            <a:r>
              <a:rPr sz="2400" b="1" spc="-85" dirty="0">
                <a:latin typeface="Arial"/>
                <a:cs typeface="Arial"/>
              </a:rPr>
              <a:t>when: </a:t>
            </a:r>
            <a:r>
              <a:rPr sz="2400" spc="-114" dirty="0">
                <a:solidFill>
                  <a:srgbClr val="7A1A24"/>
                </a:solidFill>
                <a:latin typeface="Arial"/>
                <a:cs typeface="Arial"/>
              </a:rPr>
              <a:t>(1) </a:t>
            </a:r>
            <a:r>
              <a:rPr sz="2400" spc="-135" dirty="0">
                <a:latin typeface="Arial"/>
                <a:cs typeface="Arial"/>
              </a:rPr>
              <a:t>Test A </a:t>
            </a:r>
            <a:r>
              <a:rPr sz="2400" spc="-114" dirty="0">
                <a:latin typeface="Arial"/>
                <a:cs typeface="Arial"/>
              </a:rPr>
              <a:t>is </a:t>
            </a:r>
            <a:r>
              <a:rPr sz="2400" spc="-95" dirty="0">
                <a:latin typeface="Arial"/>
                <a:cs typeface="Arial"/>
              </a:rPr>
              <a:t>used </a:t>
            </a:r>
            <a:r>
              <a:rPr sz="2400" spc="-15" dirty="0">
                <a:latin typeface="Arial"/>
                <a:cs typeface="Arial"/>
              </a:rPr>
              <a:t>twice </a:t>
            </a:r>
            <a:r>
              <a:rPr sz="2400" spc="-50" dirty="0">
                <a:latin typeface="Arial"/>
                <a:cs typeface="Arial"/>
              </a:rPr>
              <a:t>simultaneously 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when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7A1A24"/>
                </a:solidFill>
                <a:latin typeface="Arial"/>
                <a:cs typeface="Arial"/>
              </a:rPr>
              <a:t>(2)</a:t>
            </a:r>
            <a:r>
              <a:rPr sz="2400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single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first,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  </a:t>
            </a:r>
            <a:r>
              <a:rPr sz="2400" spc="-35" dirty="0">
                <a:latin typeface="Arial"/>
                <a:cs typeface="Arial"/>
              </a:rPr>
              <a:t>test </a:t>
            </a:r>
            <a:r>
              <a:rPr sz="2400" spc="-30" dirty="0">
                <a:latin typeface="Arial"/>
                <a:cs typeface="Arial"/>
              </a:rPr>
              <a:t>positive </a:t>
            </a:r>
            <a:r>
              <a:rPr sz="2400" spc="45" dirty="0">
                <a:latin typeface="Arial"/>
                <a:cs typeface="Arial"/>
              </a:rPr>
              <a:t>with </a:t>
            </a:r>
            <a:r>
              <a:rPr sz="2400" spc="-135" dirty="0">
                <a:latin typeface="Arial"/>
                <a:cs typeface="Arial"/>
              </a:rPr>
              <a:t>Test A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40" dirty="0">
                <a:latin typeface="Arial"/>
                <a:cs typeface="Arial"/>
              </a:rPr>
              <a:t>tested </a:t>
            </a:r>
            <a:r>
              <a:rPr sz="2400" spc="-65" dirty="0">
                <a:latin typeface="Arial"/>
                <a:cs typeface="Arial"/>
              </a:rPr>
              <a:t>again </a:t>
            </a:r>
            <a:r>
              <a:rPr sz="2400" spc="45" dirty="0">
                <a:latin typeface="Arial"/>
                <a:cs typeface="Arial"/>
              </a:rPr>
              <a:t>with </a:t>
            </a:r>
            <a:r>
              <a:rPr sz="2400" spc="-135" dirty="0">
                <a:latin typeface="Arial"/>
                <a:cs typeface="Arial"/>
              </a:rPr>
              <a:t>Test A  </a:t>
            </a:r>
            <a:r>
              <a:rPr sz="2400" spc="-60" dirty="0">
                <a:latin typeface="Arial"/>
                <a:cs typeface="Arial"/>
              </a:rPr>
              <a:t>(sequentially)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2" y="495553"/>
            <a:ext cx="57642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240" dirty="0">
                <a:latin typeface="Arial"/>
                <a:cs typeface="Arial"/>
              </a:rPr>
              <a:t>Predictive</a:t>
            </a:r>
            <a:r>
              <a:rPr sz="3000" i="1" spc="-380" dirty="0">
                <a:latin typeface="Arial"/>
                <a:cs typeface="Arial"/>
              </a:rPr>
              <a:t> </a:t>
            </a:r>
            <a:r>
              <a:rPr sz="3000" i="1" spc="-315" dirty="0">
                <a:latin typeface="Arial"/>
                <a:cs typeface="Arial"/>
              </a:rPr>
              <a:t>Values</a:t>
            </a:r>
            <a:endParaRPr sz="3000" i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46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400"/>
            <a:ext cx="814895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ts val="252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Positive </a:t>
            </a:r>
            <a:r>
              <a:rPr sz="2400" b="1" spc="-50" dirty="0">
                <a:solidFill>
                  <a:srgbClr val="7A1A24"/>
                </a:solidFill>
                <a:latin typeface="Arial"/>
                <a:cs typeface="Arial"/>
              </a:rPr>
              <a:t>predictive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value</a:t>
            </a:r>
            <a:r>
              <a:rPr sz="2400" b="1" spc="-42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7A1A24"/>
                </a:solidFill>
                <a:latin typeface="Arial"/>
                <a:cs typeface="Arial"/>
              </a:rPr>
              <a:t>(PPV)</a:t>
            </a:r>
            <a:endParaRPr sz="2400" dirty="0">
              <a:latin typeface="Arial"/>
              <a:cs typeface="Arial"/>
            </a:endParaRPr>
          </a:p>
          <a:p>
            <a:pPr marL="869950" lvl="1" indent="-394335">
              <a:lnSpc>
                <a:spcPts val="362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proportion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patients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positive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actually</a:t>
            </a:r>
            <a:endParaRPr sz="2400" dirty="0">
              <a:latin typeface="Arial"/>
              <a:cs typeface="Arial"/>
            </a:endParaRPr>
          </a:p>
          <a:p>
            <a:pPr marL="869950">
              <a:lnSpc>
                <a:spcPts val="2780"/>
              </a:lnSpc>
            </a:pPr>
            <a:r>
              <a:rPr sz="2400" spc="-95" dirty="0">
                <a:latin typeface="Arial"/>
                <a:cs typeface="Arial"/>
              </a:rPr>
              <a:t>have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 dirty="0">
              <a:latin typeface="Arial"/>
              <a:cs typeface="Arial"/>
            </a:endParaRPr>
          </a:p>
          <a:p>
            <a:pPr marL="361315" indent="-349250">
              <a:lnSpc>
                <a:spcPts val="2520"/>
              </a:lnSpc>
              <a:spcBef>
                <a:spcPts val="3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50" dirty="0">
                <a:solidFill>
                  <a:srgbClr val="7A1A24"/>
                </a:solidFill>
                <a:latin typeface="Arial"/>
                <a:cs typeface="Arial"/>
              </a:rPr>
              <a:t>Negative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predictive </a:t>
            </a:r>
            <a:r>
              <a:rPr sz="2400" b="1" spc="-60" dirty="0">
                <a:solidFill>
                  <a:srgbClr val="7A1A24"/>
                </a:solidFill>
                <a:latin typeface="Arial"/>
                <a:cs typeface="Arial"/>
              </a:rPr>
              <a:t>value</a:t>
            </a:r>
            <a:r>
              <a:rPr sz="2400" b="1" spc="-4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7A1A24"/>
                </a:solidFill>
                <a:latin typeface="Arial"/>
                <a:cs typeface="Arial"/>
              </a:rPr>
              <a:t>(NPV)</a:t>
            </a:r>
            <a:endParaRPr sz="2400" dirty="0">
              <a:latin typeface="Arial"/>
              <a:cs typeface="Arial"/>
            </a:endParaRPr>
          </a:p>
          <a:p>
            <a:pPr marL="869950" lvl="1" indent="-394335">
              <a:lnSpc>
                <a:spcPts val="362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proportion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patients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negative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endParaRPr sz="2400" dirty="0">
              <a:latin typeface="Arial"/>
              <a:cs typeface="Arial"/>
            </a:endParaRPr>
          </a:p>
          <a:p>
            <a:pPr marL="869950">
              <a:lnSpc>
                <a:spcPts val="2775"/>
              </a:lnSpc>
            </a:pPr>
            <a:r>
              <a:rPr sz="2400" spc="-50" dirty="0">
                <a:latin typeface="Arial"/>
                <a:cs typeface="Arial"/>
              </a:rPr>
              <a:t>actually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free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endParaRPr sz="2400" dirty="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70" dirty="0">
                <a:latin typeface="Arial"/>
                <a:cs typeface="Arial"/>
              </a:rPr>
              <a:t>Note: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5" dirty="0">
                <a:latin typeface="Arial"/>
                <a:cs typeface="Arial"/>
              </a:rPr>
              <a:t>PPV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0" dirty="0">
                <a:latin typeface="Arial"/>
                <a:cs typeface="Arial"/>
              </a:rPr>
              <a:t>NPV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not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fixed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characteristics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160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25" dirty="0">
                <a:latin typeface="Arial"/>
                <a:cs typeface="Arial"/>
              </a:rPr>
              <a:t>Another </a:t>
            </a:r>
            <a:r>
              <a:rPr sz="3000" b="0" i="1" spc="-165" dirty="0">
                <a:latin typeface="Arial"/>
                <a:cs typeface="Arial"/>
              </a:rPr>
              <a:t>Interpretation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605" dirty="0">
                <a:latin typeface="Arial"/>
                <a:cs typeface="Arial"/>
              </a:rPr>
              <a:t> </a:t>
            </a:r>
            <a:r>
              <a:rPr sz="3000" b="0" i="1" spc="-560" dirty="0">
                <a:latin typeface="Arial"/>
                <a:cs typeface="Arial"/>
              </a:rPr>
              <a:t>PPV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47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13"/>
            <a:ext cx="8216900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30" dirty="0">
                <a:latin typeface="Arial"/>
                <a:cs typeface="Arial"/>
              </a:rPr>
              <a:t>If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person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positive,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she  </a:t>
            </a:r>
            <a:r>
              <a:rPr sz="2400" spc="-14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disease?</a:t>
            </a:r>
            <a:endParaRPr sz="2400">
              <a:latin typeface="Arial"/>
              <a:cs typeface="Arial"/>
            </a:endParaRPr>
          </a:p>
          <a:p>
            <a:pPr marL="361315" marR="7175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0" dirty="0">
                <a:latin typeface="Arial"/>
                <a:cs typeface="Arial"/>
              </a:rPr>
              <a:t>(And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if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person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tests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negative,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what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  </a:t>
            </a:r>
            <a:r>
              <a:rPr sz="2400" spc="-70" dirty="0">
                <a:latin typeface="Arial"/>
                <a:cs typeface="Arial"/>
              </a:rPr>
              <a:t>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does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not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disease?)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2445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Disease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48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1195150" y="3991449"/>
            <a:ext cx="786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495553"/>
            <a:ext cx="3212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spc="-270" dirty="0">
                <a:latin typeface="Arial"/>
                <a:cs typeface="Arial"/>
              </a:rPr>
              <a:t>Behind </a:t>
            </a:r>
            <a:r>
              <a:rPr sz="3000" i="1" spc="-195" dirty="0">
                <a:latin typeface="Arial"/>
                <a:cs typeface="Arial"/>
              </a:rPr>
              <a:t>the </a:t>
            </a:r>
            <a:r>
              <a:rPr sz="3000" i="1" spc="-350" dirty="0">
                <a:latin typeface="Arial"/>
                <a:cs typeface="Arial"/>
              </a:rPr>
              <a:t>Test</a:t>
            </a:r>
            <a:r>
              <a:rPr sz="3000" i="1" spc="-560" dirty="0">
                <a:latin typeface="Arial"/>
                <a:cs typeface="Arial"/>
              </a:rPr>
              <a:t> </a:t>
            </a:r>
            <a:r>
              <a:rPr sz="3000" i="1" spc="-330" dirty="0">
                <a:latin typeface="Arial"/>
                <a:cs typeface="Arial"/>
              </a:rPr>
              <a:t>Results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2452" y="1641601"/>
            <a:ext cx="43370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5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5513" y="1641601"/>
            <a:ext cx="4140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5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0025" y="2569547"/>
            <a:ext cx="43370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5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9895" y="4419091"/>
            <a:ext cx="41402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55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9246" y="2549398"/>
          <a:ext cx="4846320" cy="3559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14" dirty="0">
                          <a:latin typeface="Arial"/>
                          <a:cs typeface="Arial"/>
                        </a:rPr>
                        <a:t>(True</a:t>
                      </a:r>
                      <a:r>
                        <a:rPr sz="2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positives)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b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65" dirty="0">
                          <a:latin typeface="Arial"/>
                          <a:cs typeface="Arial"/>
                        </a:rPr>
                        <a:t>(False</a:t>
                      </a:r>
                      <a:r>
                        <a:rPr sz="2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positives)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c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160" dirty="0">
                          <a:latin typeface="Arial"/>
                          <a:cs typeface="Arial"/>
                        </a:rPr>
                        <a:t>(False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negatives)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d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114" dirty="0">
                          <a:latin typeface="Arial"/>
                          <a:cs typeface="Arial"/>
                        </a:rPr>
                        <a:t>(True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negatives)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150" y="3991449"/>
            <a:ext cx="786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0" dirty="0">
                <a:latin typeface="Arial"/>
                <a:cs typeface="Arial"/>
              </a:rPr>
              <a:t>Test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2938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25" dirty="0">
                <a:latin typeface="Arial"/>
                <a:cs typeface="Arial"/>
              </a:rPr>
              <a:t>What </a:t>
            </a:r>
            <a:r>
              <a:rPr sz="3000" b="0" i="1" spc="-190" dirty="0">
                <a:latin typeface="Arial"/>
                <a:cs typeface="Arial"/>
              </a:rPr>
              <a:t>the </a:t>
            </a:r>
            <a:r>
              <a:rPr sz="3000" b="0" i="1" spc="-345" dirty="0">
                <a:latin typeface="Arial"/>
                <a:cs typeface="Arial"/>
              </a:rPr>
              <a:t>Test</a:t>
            </a:r>
            <a:r>
              <a:rPr sz="3000" b="0" i="1" spc="-620" dirty="0">
                <a:latin typeface="Arial"/>
                <a:cs typeface="Arial"/>
              </a:rPr>
              <a:t> </a:t>
            </a:r>
            <a:r>
              <a:rPr sz="3000" b="0" i="1" spc="-360" dirty="0">
                <a:latin typeface="Arial"/>
                <a:cs typeface="Arial"/>
              </a:rPr>
              <a:t>Shows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19246" y="2555748"/>
            <a:ext cx="12700" cy="3559810"/>
            <a:chOff x="3619246" y="2555748"/>
            <a:chExt cx="12700" cy="3559810"/>
          </a:xfrm>
        </p:grpSpPr>
        <p:sp>
          <p:nvSpPr>
            <p:cNvPr id="5" name="object 5"/>
            <p:cNvSpPr/>
            <p:nvPr/>
          </p:nvSpPr>
          <p:spPr>
            <a:xfrm>
              <a:off x="3625596" y="2555748"/>
              <a:ext cx="0" cy="1849755"/>
            </a:xfrm>
            <a:custGeom>
              <a:avLst/>
              <a:gdLst/>
              <a:ahLst/>
              <a:cxnLst/>
              <a:rect l="l" t="t" r="r" b="b"/>
              <a:pathLst>
                <a:path h="1849754">
                  <a:moveTo>
                    <a:pt x="0" y="0"/>
                  </a:moveTo>
                  <a:lnTo>
                    <a:pt x="0" y="18493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5596" y="4405122"/>
              <a:ext cx="0" cy="1710055"/>
            </a:xfrm>
            <a:custGeom>
              <a:avLst/>
              <a:gdLst/>
              <a:ahLst/>
              <a:cxnLst/>
              <a:rect l="l" t="t" r="r" b="b"/>
              <a:pathLst>
                <a:path h="1710054">
                  <a:moveTo>
                    <a:pt x="0" y="0"/>
                  </a:moveTo>
                  <a:lnTo>
                    <a:pt x="0" y="170992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45725" y="1720492"/>
          <a:ext cx="6170930" cy="4394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255">
                <a:tc>
                  <a:txBody>
                    <a:bodyPr/>
                    <a:lstStyle/>
                    <a:p>
                      <a:pPr marR="318770" algn="r">
                        <a:lnSpc>
                          <a:spcPts val="6080"/>
                        </a:lnSpc>
                      </a:pPr>
                      <a:r>
                        <a:rPr sz="5500" b="1" dirty="0">
                          <a:solidFill>
                            <a:srgbClr val="856A93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5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50"/>
                        </a:lnSpc>
                      </a:pPr>
                      <a:r>
                        <a:rPr sz="3200" b="1" spc="-170" dirty="0">
                          <a:latin typeface="Arial"/>
                          <a:cs typeface="Arial"/>
                        </a:rPr>
                        <a:t>Disease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739140" algn="ctr">
                        <a:lnSpc>
                          <a:spcPts val="6030"/>
                        </a:lnSpc>
                      </a:pPr>
                      <a:r>
                        <a:rPr sz="5500" b="1" dirty="0">
                          <a:solidFill>
                            <a:srgbClr val="856A93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5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374">
                <a:tc>
                  <a:txBody>
                    <a:bodyPr/>
                    <a:lstStyle/>
                    <a:p>
                      <a:pPr marL="127000" marR="393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5500" b="1" dirty="0">
                          <a:solidFill>
                            <a:srgbClr val="856A93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5500">
                        <a:latin typeface="Arial"/>
                        <a:cs typeface="Arial"/>
                      </a:endParaRPr>
                    </a:p>
                    <a:p>
                      <a:pPr marL="1556385">
                        <a:lnSpc>
                          <a:spcPct val="100000"/>
                        </a:lnSpc>
                        <a:spcBef>
                          <a:spcPts val="3215"/>
                        </a:spcBef>
                      </a:pPr>
                      <a:r>
                        <a:rPr sz="2400" b="1" spc="-60" dirty="0">
                          <a:latin typeface="Arial"/>
                          <a:cs typeface="Arial"/>
                        </a:rPr>
                        <a:t>(All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5" dirty="0">
                          <a:latin typeface="Arial"/>
                          <a:cs typeface="Arial"/>
                        </a:rPr>
                        <a:t>people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45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3200" b="1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3200" b="1" spc="3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3200" b="1" spc="-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45" dirty="0">
                          <a:latin typeface="Arial"/>
                          <a:cs typeface="Arial"/>
                        </a:rPr>
                        <a:t>b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2400" b="1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2400" b="1" spc="-65" dirty="0">
                          <a:latin typeface="Arial"/>
                          <a:cs typeface="Arial"/>
                        </a:rPr>
                        <a:t>positive</a:t>
                      </a:r>
                      <a:r>
                        <a:rPr sz="2400" b="1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results)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927">
                <a:tc>
                  <a:txBody>
                    <a:bodyPr/>
                    <a:lstStyle/>
                    <a:p>
                      <a:pPr marL="136525" marR="393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5500" b="1" dirty="0">
                          <a:solidFill>
                            <a:srgbClr val="856A93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5500">
                        <a:latin typeface="Arial"/>
                        <a:cs typeface="Arial"/>
                      </a:endParaRPr>
                    </a:p>
                    <a:p>
                      <a:pPr marL="1504950" marR="39370">
                        <a:lnSpc>
                          <a:spcPct val="100000"/>
                        </a:lnSpc>
                        <a:spcBef>
                          <a:spcPts val="2625"/>
                        </a:spcBef>
                      </a:pPr>
                      <a:r>
                        <a:rPr sz="2400" b="1" spc="-60" dirty="0">
                          <a:latin typeface="Arial"/>
                          <a:cs typeface="Arial"/>
                        </a:rPr>
                        <a:t>(All</a:t>
                      </a:r>
                      <a:r>
                        <a:rPr sz="2400" b="1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5" dirty="0">
                          <a:latin typeface="Arial"/>
                          <a:cs typeface="Arial"/>
                        </a:rPr>
                        <a:t>people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3200" b="1" spc="-340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3200" b="1" spc="3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3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0" dirty="0">
                          <a:latin typeface="Arial"/>
                          <a:cs typeface="Arial"/>
                        </a:rPr>
                        <a:t>d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400" b="1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negative</a:t>
                      </a:r>
                      <a:r>
                        <a:rPr sz="2400" b="1" spc="-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results)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49</a:t>
            </a:fld>
            <a:endParaRPr spc="-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8487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175" dirty="0">
                <a:latin typeface="Arial"/>
                <a:cs typeface="Arial"/>
              </a:rPr>
              <a:t>Variation </a:t>
            </a:r>
            <a:r>
              <a:rPr sz="3000" b="0" i="1" spc="-114" dirty="0">
                <a:latin typeface="Arial"/>
                <a:cs typeface="Arial"/>
              </a:rPr>
              <a:t>in</a:t>
            </a:r>
            <a:r>
              <a:rPr sz="3000" b="0" i="1" spc="-620" dirty="0">
                <a:latin typeface="Arial"/>
                <a:cs typeface="Arial"/>
              </a:rPr>
              <a:t> </a:t>
            </a:r>
            <a:r>
              <a:rPr sz="3000" b="0" i="1" spc="-215" dirty="0">
                <a:latin typeface="Arial"/>
                <a:cs typeface="Arial"/>
              </a:rPr>
              <a:t>Biologic </a:t>
            </a:r>
            <a:r>
              <a:rPr sz="3000" b="0" i="1" spc="-315" dirty="0">
                <a:latin typeface="Arial"/>
                <a:cs typeface="Arial"/>
              </a:rPr>
              <a:t>Values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6716" y="6472072"/>
            <a:ext cx="184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z="1800" spc="-90" dirty="0">
                <a:latin typeface="Trebuchet MS"/>
                <a:cs typeface="Trebuchet MS"/>
              </a:rPr>
              <a:t>5</a:t>
            </a:fld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123" y="1547876"/>
            <a:ext cx="8218805" cy="188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5308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80" dirty="0">
                <a:latin typeface="Arial"/>
                <a:cs typeface="Arial"/>
              </a:rPr>
              <a:t>Many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continuous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scale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(are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continuous  </a:t>
            </a:r>
            <a:r>
              <a:rPr sz="2400" spc="-85" dirty="0">
                <a:latin typeface="Arial"/>
                <a:cs typeface="Arial"/>
              </a:rPr>
              <a:t>variables)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" dirty="0">
                <a:latin typeface="Arial"/>
                <a:cs typeface="Arial"/>
              </a:rPr>
              <a:t>Distribution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biologic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measurements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humans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may  </a:t>
            </a:r>
            <a:r>
              <a:rPr sz="2400" spc="35" dirty="0">
                <a:latin typeface="Arial"/>
                <a:cs typeface="Arial"/>
              </a:rPr>
              <a:t>not </a:t>
            </a:r>
            <a:r>
              <a:rPr sz="2400" spc="5" dirty="0">
                <a:latin typeface="Arial"/>
                <a:cs typeface="Arial"/>
              </a:rPr>
              <a:t>permit </a:t>
            </a:r>
            <a:r>
              <a:rPr sz="2400" spc="-160" dirty="0">
                <a:latin typeface="Arial"/>
                <a:cs typeface="Arial"/>
              </a:rPr>
              <a:t>easy </a:t>
            </a:r>
            <a:r>
              <a:rPr sz="2400" spc="-60" dirty="0">
                <a:latin typeface="Arial"/>
                <a:cs typeface="Arial"/>
              </a:rPr>
              <a:t>separation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10" dirty="0">
                <a:latin typeface="Arial"/>
                <a:cs typeface="Arial"/>
              </a:rPr>
              <a:t>diseased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85" dirty="0">
                <a:latin typeface="Arial"/>
                <a:cs typeface="Arial"/>
              </a:rPr>
              <a:t>non-diseased  </a:t>
            </a:r>
            <a:r>
              <a:rPr sz="2400" spc="-45" dirty="0">
                <a:latin typeface="Arial"/>
                <a:cs typeface="Arial"/>
              </a:rPr>
              <a:t>individuals,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based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value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measurement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8455" y="1595189"/>
            <a:ext cx="193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50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283202" y="1347659"/>
            <a:ext cx="2319020" cy="2059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365" marR="1207135" indent="-12700">
              <a:lnSpc>
                <a:spcPct val="115999"/>
              </a:lnSpc>
              <a:spcBef>
                <a:spcPts val="100"/>
              </a:spcBef>
              <a:tabLst>
                <a:tab pos="735965" algn="l"/>
                <a:tab pos="1102995" algn="l"/>
              </a:tabLst>
            </a:pPr>
            <a:r>
              <a:rPr sz="2400" u="sng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400" u="sng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	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dirty="0">
                <a:latin typeface="Symbol"/>
                <a:cs typeface="Symbol"/>
              </a:rPr>
              <a:t>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20065" algn="l"/>
              </a:tabLst>
            </a:pPr>
            <a:r>
              <a:rPr sz="3600" baseline="-34722" dirty="0">
                <a:latin typeface="Symbol"/>
                <a:cs typeface="Symbol"/>
              </a:rPr>
              <a:t></a:t>
            </a:r>
            <a:r>
              <a:rPr sz="3600" baseline="-34722" dirty="0">
                <a:latin typeface="Times New Roman"/>
                <a:cs typeface="Times New Roman"/>
              </a:rPr>
              <a:t>	</a:t>
            </a:r>
            <a:r>
              <a:rPr sz="2400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</a:t>
            </a:r>
            <a:r>
              <a:rPr sz="24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Positives</a:t>
            </a:r>
            <a:endParaRPr sz="2400">
              <a:latin typeface="Arial"/>
              <a:cs typeface="Arial"/>
            </a:endParaRPr>
          </a:p>
          <a:p>
            <a:pPr marL="1018540">
              <a:lnSpc>
                <a:spcPct val="100000"/>
              </a:lnSpc>
              <a:spcBef>
                <a:spcPts val="455"/>
              </a:spcBef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</a:t>
            </a:r>
            <a:endParaRPr sz="24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81965" algn="l"/>
              </a:tabLst>
            </a:pP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95" dirty="0">
                <a:latin typeface="Arial"/>
                <a:cs typeface="Arial"/>
              </a:rPr>
              <a:t>P</a:t>
            </a:r>
            <a:r>
              <a:rPr sz="2400" spc="-95" dirty="0">
                <a:latin typeface="Times New Roman"/>
                <a:cs typeface="Times New Roman"/>
              </a:rPr>
              <a:t>(</a:t>
            </a:r>
            <a:r>
              <a:rPr sz="2400" spc="-95" dirty="0">
                <a:latin typeface="Arial"/>
                <a:cs typeface="Arial"/>
              </a:rPr>
              <a:t>D</a:t>
            </a:r>
            <a:r>
              <a:rPr sz="2400" spc="-95" dirty="0">
                <a:latin typeface="Symbol"/>
                <a:cs typeface="Symbol"/>
              </a:rPr>
              <a:t>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|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T</a:t>
            </a:r>
            <a:r>
              <a:rPr sz="2400" spc="-35" dirty="0">
                <a:latin typeface="Symbol"/>
                <a:cs typeface="Symbol"/>
              </a:rPr>
              <a:t></a:t>
            </a:r>
            <a:r>
              <a:rPr sz="2400" spc="-3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081" y="4351343"/>
            <a:ext cx="193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8828" y="4103813"/>
            <a:ext cx="2468245" cy="2059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365" marR="1348740" indent="-12700">
              <a:lnSpc>
                <a:spcPct val="115999"/>
              </a:lnSpc>
              <a:spcBef>
                <a:spcPts val="100"/>
              </a:spcBef>
              <a:tabLst>
                <a:tab pos="723265" algn="l"/>
                <a:tab pos="1102360" algn="l"/>
              </a:tabLst>
            </a:pPr>
            <a:r>
              <a:rPr sz="2400" u="sng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 	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c+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20065" algn="l"/>
              </a:tabLst>
            </a:pPr>
            <a:r>
              <a:rPr sz="3600" baseline="-34722" dirty="0">
                <a:latin typeface="Symbol"/>
                <a:cs typeface="Symbol"/>
              </a:rPr>
              <a:t></a:t>
            </a:r>
            <a:r>
              <a:rPr sz="3600" baseline="-34722" dirty="0">
                <a:latin typeface="Times New Roman"/>
                <a:cs typeface="Times New Roman"/>
              </a:rPr>
              <a:t>	</a:t>
            </a:r>
            <a:r>
              <a:rPr sz="2400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</a:t>
            </a:r>
            <a:r>
              <a:rPr sz="24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Negatives</a:t>
            </a:r>
            <a:endParaRPr sz="2400">
              <a:latin typeface="Arial"/>
              <a:cs typeface="Arial"/>
            </a:endParaRPr>
          </a:p>
          <a:p>
            <a:pPr marL="1092835">
              <a:lnSpc>
                <a:spcPct val="100000"/>
              </a:lnSpc>
              <a:spcBef>
                <a:spcPts val="455"/>
              </a:spcBef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81965" algn="l"/>
              </a:tabLst>
            </a:pP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0" dirty="0">
                <a:latin typeface="Arial"/>
                <a:cs typeface="Arial"/>
              </a:rPr>
              <a:t>P</a:t>
            </a:r>
            <a:r>
              <a:rPr sz="2400" spc="-150" dirty="0">
                <a:latin typeface="Times New Roman"/>
                <a:cs typeface="Times New Roman"/>
              </a:rPr>
              <a:t>(</a:t>
            </a:r>
            <a:r>
              <a:rPr sz="2400" spc="-150" dirty="0">
                <a:latin typeface="Arial"/>
                <a:cs typeface="Arial"/>
              </a:rPr>
              <a:t>D– </a:t>
            </a:r>
            <a:r>
              <a:rPr sz="2400" spc="-5" dirty="0">
                <a:latin typeface="Times New Roman"/>
                <a:cs typeface="Times New Roman"/>
              </a:rPr>
              <a:t>|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Arial"/>
                <a:cs typeface="Arial"/>
              </a:rPr>
              <a:t>T–</a:t>
            </a:r>
            <a:r>
              <a:rPr sz="2400" spc="-114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2265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95" dirty="0">
                <a:latin typeface="Arial"/>
                <a:cs typeface="Arial"/>
              </a:rPr>
              <a:t> </a:t>
            </a:r>
            <a:r>
              <a:rPr sz="3000" b="0" i="1" spc="-280" dirty="0">
                <a:latin typeface="Arial"/>
                <a:cs typeface="Arial"/>
              </a:rPr>
              <a:t>Value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123" y="1547836"/>
            <a:ext cx="3457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80" dirty="0">
                <a:latin typeface="Arial"/>
                <a:cs typeface="Arial"/>
              </a:rPr>
              <a:t>Positive </a:t>
            </a:r>
            <a:r>
              <a:rPr sz="2400" spc="-30" dirty="0">
                <a:latin typeface="Arial"/>
                <a:cs typeface="Arial"/>
              </a:rPr>
              <a:t>predictive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123" y="4370284"/>
            <a:ext cx="3608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5" dirty="0">
                <a:latin typeface="Arial"/>
                <a:cs typeface="Arial"/>
              </a:rPr>
              <a:t>Negative </a:t>
            </a:r>
            <a:r>
              <a:rPr sz="2400" spc="-30" dirty="0">
                <a:latin typeface="Arial"/>
                <a:cs typeface="Arial"/>
              </a:rPr>
              <a:t>predictive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75543" y="4195933"/>
          <a:ext cx="6990079" cy="2219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909">
                <a:tc rowSpan="2">
                  <a:txBody>
                    <a:bodyPr/>
                    <a:lstStyle/>
                    <a:p>
                      <a:pPr marL="528955" marR="381000" indent="-140335">
                        <a:lnSpc>
                          <a:spcPct val="101699"/>
                        </a:lnSpc>
                        <a:spcBef>
                          <a:spcPts val="10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ning 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True 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900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51</a:t>
            </a:fld>
            <a:endParaRPr spc="-9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7720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04" dirty="0">
                <a:latin typeface="Arial"/>
                <a:cs typeface="Arial"/>
              </a:rPr>
              <a:t>Applying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Concept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15" dirty="0">
                <a:latin typeface="Arial"/>
                <a:cs typeface="Arial"/>
              </a:rPr>
              <a:t>Values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Test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1510546"/>
            <a:ext cx="7813675" cy="2406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3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Assume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population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125" dirty="0">
                <a:latin typeface="Arial"/>
                <a:cs typeface="Arial"/>
              </a:rPr>
              <a:t>1,000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10" dirty="0">
                <a:latin typeface="Arial"/>
                <a:cs typeface="Arial"/>
              </a:rPr>
              <a:t>100 </a:t>
            </a:r>
            <a:r>
              <a:rPr sz="2400" spc="-95" dirty="0">
                <a:latin typeface="Arial"/>
                <a:cs typeface="Arial"/>
              </a:rPr>
              <a:t>have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3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10" dirty="0">
                <a:latin typeface="Arial"/>
                <a:cs typeface="Arial"/>
              </a:rPr>
              <a:t>900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not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have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screening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used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100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people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with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screening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appear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070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00" dirty="0">
                <a:latin typeface="Arial"/>
                <a:cs typeface="Arial"/>
              </a:rPr>
              <a:t>Calculating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509" dirty="0">
                <a:latin typeface="Arial"/>
                <a:cs typeface="Arial"/>
              </a:rPr>
              <a:t> </a:t>
            </a:r>
            <a:r>
              <a:rPr sz="3000" b="0" i="1" spc="-315" dirty="0">
                <a:latin typeface="Arial"/>
                <a:cs typeface="Arial"/>
              </a:rPr>
              <a:t>Values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8544" y="2143505"/>
            <a:ext cx="3489960" cy="418465"/>
          </a:xfrm>
          <a:custGeom>
            <a:avLst/>
            <a:gdLst/>
            <a:ahLst/>
            <a:cxnLst/>
            <a:rect l="l" t="t" r="r" b="b"/>
            <a:pathLst>
              <a:path w="3489960" h="418464">
                <a:moveTo>
                  <a:pt x="3489959" y="418338"/>
                </a:moveTo>
                <a:lnTo>
                  <a:pt x="3489959" y="0"/>
                </a:lnTo>
                <a:lnTo>
                  <a:pt x="0" y="0"/>
                </a:lnTo>
                <a:lnTo>
                  <a:pt x="0" y="418338"/>
                </a:lnTo>
                <a:lnTo>
                  <a:pt x="3489959" y="418338"/>
                </a:lnTo>
                <a:close/>
              </a:path>
            </a:pathLst>
          </a:custGeom>
          <a:solidFill>
            <a:srgbClr val="709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7001" y="2188673"/>
            <a:ext cx="327596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True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Characteristics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0008" y="2136901"/>
            <a:ext cx="6987540" cy="848360"/>
            <a:chOff x="1080008" y="2136901"/>
            <a:chExt cx="6987540" cy="848360"/>
          </a:xfrm>
        </p:grpSpPr>
        <p:sp>
          <p:nvSpPr>
            <p:cNvPr id="6" name="object 6"/>
            <p:cNvSpPr/>
            <p:nvPr/>
          </p:nvSpPr>
          <p:spPr>
            <a:xfrm>
              <a:off x="1081278" y="2138171"/>
              <a:ext cx="1743075" cy="5715"/>
            </a:xfrm>
            <a:custGeom>
              <a:avLst/>
              <a:gdLst/>
              <a:ahLst/>
              <a:cxnLst/>
              <a:rect l="l" t="t" r="r" b="b"/>
              <a:pathLst>
                <a:path w="1743075" h="5714">
                  <a:moveTo>
                    <a:pt x="1742694" y="5333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1742694" y="53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1278" y="2138171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8543" y="2138171"/>
              <a:ext cx="3489960" cy="5715"/>
            </a:xfrm>
            <a:custGeom>
              <a:avLst/>
              <a:gdLst/>
              <a:ahLst/>
              <a:cxnLst/>
              <a:rect l="l" t="t" r="r" b="b"/>
              <a:pathLst>
                <a:path w="3489960" h="5714">
                  <a:moveTo>
                    <a:pt x="3489959" y="5333"/>
                  </a:moveTo>
                  <a:lnTo>
                    <a:pt x="3489959" y="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3489959" y="53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8543" y="2138171"/>
              <a:ext cx="3489960" cy="0"/>
            </a:xfrm>
            <a:custGeom>
              <a:avLst/>
              <a:gdLst/>
              <a:ahLst/>
              <a:cxnLst/>
              <a:rect l="l" t="t" r="r" b="b"/>
              <a:pathLst>
                <a:path w="3489960">
                  <a:moveTo>
                    <a:pt x="0" y="0"/>
                  </a:moveTo>
                  <a:lnTo>
                    <a:pt x="348996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3075" y="2138171"/>
              <a:ext cx="1743075" cy="5715"/>
            </a:xfrm>
            <a:custGeom>
              <a:avLst/>
              <a:gdLst/>
              <a:ahLst/>
              <a:cxnLst/>
              <a:rect l="l" t="t" r="r" b="b"/>
              <a:pathLst>
                <a:path w="1743075" h="5714">
                  <a:moveTo>
                    <a:pt x="1742694" y="5333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5333"/>
                  </a:lnTo>
                  <a:lnTo>
                    <a:pt x="1742694" y="53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3075" y="2138171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1278" y="2143505"/>
              <a:ext cx="1743075" cy="841375"/>
            </a:xfrm>
            <a:custGeom>
              <a:avLst/>
              <a:gdLst/>
              <a:ahLst/>
              <a:cxnLst/>
              <a:rect l="l" t="t" r="r" b="b"/>
              <a:pathLst>
                <a:path w="1743075" h="841375">
                  <a:moveTo>
                    <a:pt x="1742694" y="841248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841248"/>
                  </a:lnTo>
                  <a:lnTo>
                    <a:pt x="1742694" y="841248"/>
                  </a:lnTo>
                  <a:close/>
                </a:path>
              </a:pathLst>
            </a:custGeom>
            <a:solidFill>
              <a:srgbClr val="709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54911" y="2258015"/>
            <a:ext cx="995044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8544" y="2143505"/>
            <a:ext cx="5237480" cy="841375"/>
          </a:xfrm>
          <a:custGeom>
            <a:avLst/>
            <a:gdLst/>
            <a:ahLst/>
            <a:cxnLst/>
            <a:rect l="l" t="t" r="r" b="b"/>
            <a:pathLst>
              <a:path w="5237480" h="841375">
                <a:moveTo>
                  <a:pt x="1742694" y="422910"/>
                </a:moveTo>
                <a:lnTo>
                  <a:pt x="0" y="422910"/>
                </a:lnTo>
                <a:lnTo>
                  <a:pt x="0" y="841248"/>
                </a:lnTo>
                <a:lnTo>
                  <a:pt x="1742694" y="841248"/>
                </a:lnTo>
                <a:lnTo>
                  <a:pt x="1742694" y="422910"/>
                </a:lnTo>
                <a:close/>
              </a:path>
              <a:path w="5237480" h="841375">
                <a:moveTo>
                  <a:pt x="3489960" y="422910"/>
                </a:moveTo>
                <a:lnTo>
                  <a:pt x="1747266" y="422910"/>
                </a:lnTo>
                <a:lnTo>
                  <a:pt x="1747266" y="841248"/>
                </a:lnTo>
                <a:lnTo>
                  <a:pt x="3489960" y="841248"/>
                </a:lnTo>
                <a:lnTo>
                  <a:pt x="3489960" y="422910"/>
                </a:lnTo>
                <a:close/>
              </a:path>
              <a:path w="5237480" h="841375">
                <a:moveTo>
                  <a:pt x="5237226" y="0"/>
                </a:moveTo>
                <a:lnTo>
                  <a:pt x="3494532" y="0"/>
                </a:lnTo>
                <a:lnTo>
                  <a:pt x="3494532" y="841248"/>
                </a:lnTo>
                <a:lnTo>
                  <a:pt x="5237226" y="841248"/>
                </a:lnTo>
                <a:lnTo>
                  <a:pt x="5237226" y="0"/>
                </a:lnTo>
                <a:close/>
              </a:path>
            </a:pathLst>
          </a:custGeom>
          <a:solidFill>
            <a:srgbClr val="709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7502" y="2397461"/>
            <a:ext cx="51244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74166" y="2559304"/>
            <a:ext cx="6993255" cy="855980"/>
            <a:chOff x="1074166" y="2559304"/>
            <a:chExt cx="6993255" cy="855980"/>
          </a:xfrm>
        </p:grpSpPr>
        <p:sp>
          <p:nvSpPr>
            <p:cNvPr id="17" name="object 17"/>
            <p:cNvSpPr/>
            <p:nvPr/>
          </p:nvSpPr>
          <p:spPr>
            <a:xfrm>
              <a:off x="1075543" y="2564130"/>
              <a:ext cx="2540" cy="422909"/>
            </a:xfrm>
            <a:custGeom>
              <a:avLst/>
              <a:gdLst/>
              <a:ahLst/>
              <a:cxnLst/>
              <a:rect l="l" t="t" r="r" b="b"/>
              <a:pathLst>
                <a:path w="2540" h="422910">
                  <a:moveTo>
                    <a:pt x="0" y="0"/>
                  </a:moveTo>
                  <a:lnTo>
                    <a:pt x="2324" y="0"/>
                  </a:lnTo>
                </a:path>
                <a:path w="2540" h="422910">
                  <a:moveTo>
                    <a:pt x="0" y="422909"/>
                  </a:moveTo>
                  <a:lnTo>
                    <a:pt x="2324" y="422909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1278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278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8544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8544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1237" y="298475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5810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5810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8504" y="298475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23075" y="298475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23075" y="298475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1237" y="3407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28544" y="3407663"/>
              <a:ext cx="3489960" cy="5080"/>
            </a:xfrm>
            <a:custGeom>
              <a:avLst/>
              <a:gdLst/>
              <a:ahLst/>
              <a:cxnLst/>
              <a:rect l="l" t="t" r="r" b="b"/>
              <a:pathLst>
                <a:path w="3489960" h="5079">
                  <a:moveTo>
                    <a:pt x="174269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lnTo>
                    <a:pt x="1742694" y="0"/>
                  </a:lnTo>
                  <a:close/>
                </a:path>
                <a:path w="3489960" h="5079">
                  <a:moveTo>
                    <a:pt x="3489960" y="0"/>
                  </a:moveTo>
                  <a:lnTo>
                    <a:pt x="1747266" y="0"/>
                  </a:lnTo>
                  <a:lnTo>
                    <a:pt x="1747266" y="4572"/>
                  </a:lnTo>
                  <a:lnTo>
                    <a:pt x="3489960" y="4572"/>
                  </a:lnTo>
                  <a:lnTo>
                    <a:pt x="348996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28544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6706" y="3407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1278" y="340766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1278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5810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18504" y="34076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23075" y="340766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23075" y="340766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28544" y="256184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28544" y="256184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5810" y="2561844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80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5810" y="2561844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18504" y="256184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-1162" y="2286"/>
                  </a:moveTo>
                  <a:lnTo>
                    <a:pt x="1162" y="2286"/>
                  </a:lnTo>
                </a:path>
              </a:pathLst>
            </a:custGeom>
            <a:ln w="457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440433" y="2588445"/>
          <a:ext cx="6047740" cy="166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13">
                <a:tc>
                  <a:txBody>
                    <a:bodyPr/>
                    <a:lstStyle/>
                    <a:p>
                      <a:pPr marL="167005">
                        <a:lnSpc>
                          <a:spcPts val="1885"/>
                        </a:lnSpc>
                      </a:pP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7975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8039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900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8166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4" name="object 44"/>
          <p:cNvGrpSpPr/>
          <p:nvPr/>
        </p:nvGrpSpPr>
        <p:grpSpPr>
          <a:xfrm>
            <a:off x="1075436" y="2137009"/>
            <a:ext cx="6995159" cy="2123440"/>
            <a:chOff x="1075436" y="2137009"/>
            <a:chExt cx="6995159" cy="2123440"/>
          </a:xfrm>
        </p:grpSpPr>
        <p:sp>
          <p:nvSpPr>
            <p:cNvPr id="45" name="object 45"/>
            <p:cNvSpPr/>
            <p:nvPr/>
          </p:nvSpPr>
          <p:spPr>
            <a:xfrm>
              <a:off x="4575809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5809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28543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28543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81277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277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3076" y="3830573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23076" y="3830573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75543" y="2137009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8"/>
                  </a:lnTo>
                  <a:lnTo>
                    <a:pt x="5734" y="2121808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76706" y="3830574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1277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81277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22809" y="2137009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8"/>
                  </a:lnTo>
                  <a:lnTo>
                    <a:pt x="5734" y="2121808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823971" y="2143506"/>
              <a:ext cx="0" cy="2115820"/>
            </a:xfrm>
            <a:custGeom>
              <a:avLst/>
              <a:gdLst/>
              <a:ahLst/>
              <a:cxnLst/>
              <a:rect l="l" t="t" r="r" b="b"/>
              <a:pathLst>
                <a:path h="2115820">
                  <a:moveTo>
                    <a:pt x="0" y="0"/>
                  </a:moveTo>
                  <a:lnTo>
                    <a:pt x="0" y="211531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28543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28543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70075" y="2560681"/>
              <a:ext cx="6350" cy="1698625"/>
            </a:xfrm>
            <a:custGeom>
              <a:avLst/>
              <a:gdLst/>
              <a:ahLst/>
              <a:cxnLst/>
              <a:rect l="l" t="t" r="r" b="b"/>
              <a:pathLst>
                <a:path w="6350" h="1698625">
                  <a:moveTo>
                    <a:pt x="0" y="0"/>
                  </a:moveTo>
                  <a:lnTo>
                    <a:pt x="0" y="1698136"/>
                  </a:lnTo>
                  <a:lnTo>
                    <a:pt x="5734" y="1698136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71237" y="3830573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75809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3" y="4572"/>
                  </a:moveTo>
                  <a:lnTo>
                    <a:pt x="1742693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3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75809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7342" y="2137010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7"/>
                  </a:lnTo>
                  <a:lnTo>
                    <a:pt x="5734" y="2121807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18504" y="3830573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23076" y="4254245"/>
              <a:ext cx="1743075" cy="5080"/>
            </a:xfrm>
            <a:custGeom>
              <a:avLst/>
              <a:gdLst/>
              <a:ahLst/>
              <a:cxnLst/>
              <a:rect l="l" t="t" r="r" b="b"/>
              <a:pathLst>
                <a:path w="1743075" h="5079">
                  <a:moveTo>
                    <a:pt x="1742694" y="4572"/>
                  </a:moveTo>
                  <a:lnTo>
                    <a:pt x="174269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742694" y="457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23076" y="4254245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>
                  <a:moveTo>
                    <a:pt x="0" y="0"/>
                  </a:moveTo>
                  <a:lnTo>
                    <a:pt x="174269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64608" y="2137009"/>
              <a:ext cx="6350" cy="2122170"/>
            </a:xfrm>
            <a:custGeom>
              <a:avLst/>
              <a:gdLst/>
              <a:ahLst/>
              <a:cxnLst/>
              <a:rect l="l" t="t" r="r" b="b"/>
              <a:pathLst>
                <a:path w="6350" h="2122170">
                  <a:moveTo>
                    <a:pt x="0" y="0"/>
                  </a:moveTo>
                  <a:lnTo>
                    <a:pt x="0" y="2121808"/>
                  </a:lnTo>
                  <a:lnTo>
                    <a:pt x="5734" y="2121808"/>
                  </a:lnTo>
                  <a:lnTo>
                    <a:pt x="57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65771" y="2143506"/>
              <a:ext cx="0" cy="2115820"/>
            </a:xfrm>
            <a:custGeom>
              <a:avLst/>
              <a:gdLst/>
              <a:ahLst/>
              <a:cxnLst/>
              <a:rect l="l" t="t" r="r" b="b"/>
              <a:pathLst>
                <a:path h="2115820">
                  <a:moveTo>
                    <a:pt x="0" y="0"/>
                  </a:moveTo>
                  <a:lnTo>
                    <a:pt x="0" y="211531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54146" y="2920745"/>
              <a:ext cx="470534" cy="483234"/>
            </a:xfrm>
            <a:custGeom>
              <a:avLst/>
              <a:gdLst/>
              <a:ahLst/>
              <a:cxnLst/>
              <a:rect l="l" t="t" r="r" b="b"/>
              <a:pathLst>
                <a:path w="470535" h="483235">
                  <a:moveTo>
                    <a:pt x="235458" y="0"/>
                  </a:moveTo>
                  <a:lnTo>
                    <a:pt x="187929" y="4909"/>
                  </a:lnTo>
                  <a:lnTo>
                    <a:pt x="143696" y="18990"/>
                  </a:lnTo>
                  <a:lnTo>
                    <a:pt x="103695" y="41268"/>
                  </a:lnTo>
                  <a:lnTo>
                    <a:pt x="68865" y="70770"/>
                  </a:lnTo>
                  <a:lnTo>
                    <a:pt x="40143" y="106523"/>
                  </a:lnTo>
                  <a:lnTo>
                    <a:pt x="18466" y="147554"/>
                  </a:lnTo>
                  <a:lnTo>
                    <a:pt x="4772" y="192888"/>
                  </a:lnTo>
                  <a:lnTo>
                    <a:pt x="0" y="241554"/>
                  </a:lnTo>
                  <a:lnTo>
                    <a:pt x="4772" y="290219"/>
                  </a:lnTo>
                  <a:lnTo>
                    <a:pt x="18466" y="335553"/>
                  </a:lnTo>
                  <a:lnTo>
                    <a:pt x="40143" y="376584"/>
                  </a:lnTo>
                  <a:lnTo>
                    <a:pt x="68865" y="412337"/>
                  </a:lnTo>
                  <a:lnTo>
                    <a:pt x="103695" y="441839"/>
                  </a:lnTo>
                  <a:lnTo>
                    <a:pt x="143696" y="464117"/>
                  </a:lnTo>
                  <a:lnTo>
                    <a:pt x="187929" y="478198"/>
                  </a:lnTo>
                  <a:lnTo>
                    <a:pt x="235458" y="483108"/>
                  </a:lnTo>
                  <a:lnTo>
                    <a:pt x="282734" y="478198"/>
                  </a:lnTo>
                  <a:lnTo>
                    <a:pt x="326778" y="464117"/>
                  </a:lnTo>
                  <a:lnTo>
                    <a:pt x="366644" y="441839"/>
                  </a:lnTo>
                  <a:lnTo>
                    <a:pt x="401383" y="412337"/>
                  </a:lnTo>
                  <a:lnTo>
                    <a:pt x="430050" y="376584"/>
                  </a:lnTo>
                  <a:lnTo>
                    <a:pt x="451699" y="335553"/>
                  </a:lnTo>
                  <a:lnTo>
                    <a:pt x="465382" y="290219"/>
                  </a:lnTo>
                  <a:lnTo>
                    <a:pt x="470154" y="241554"/>
                  </a:lnTo>
                  <a:lnTo>
                    <a:pt x="465382" y="192888"/>
                  </a:lnTo>
                  <a:lnTo>
                    <a:pt x="451699" y="147554"/>
                  </a:lnTo>
                  <a:lnTo>
                    <a:pt x="430050" y="106523"/>
                  </a:lnTo>
                  <a:lnTo>
                    <a:pt x="401383" y="70770"/>
                  </a:lnTo>
                  <a:lnTo>
                    <a:pt x="366644" y="41268"/>
                  </a:lnTo>
                  <a:lnTo>
                    <a:pt x="326778" y="18990"/>
                  </a:lnTo>
                  <a:lnTo>
                    <a:pt x="282734" y="4909"/>
                  </a:lnTo>
                  <a:lnTo>
                    <a:pt x="235458" y="0"/>
                  </a:lnTo>
                  <a:close/>
                </a:path>
              </a:pathLst>
            </a:custGeom>
            <a:ln w="254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41819" y="2958845"/>
              <a:ext cx="470534" cy="483234"/>
            </a:xfrm>
            <a:custGeom>
              <a:avLst/>
              <a:gdLst/>
              <a:ahLst/>
              <a:cxnLst/>
              <a:rect l="l" t="t" r="r" b="b"/>
              <a:pathLst>
                <a:path w="470534" h="483235">
                  <a:moveTo>
                    <a:pt x="235457" y="0"/>
                  </a:moveTo>
                  <a:lnTo>
                    <a:pt x="187929" y="4909"/>
                  </a:lnTo>
                  <a:lnTo>
                    <a:pt x="143696" y="18990"/>
                  </a:lnTo>
                  <a:lnTo>
                    <a:pt x="103695" y="41268"/>
                  </a:lnTo>
                  <a:lnTo>
                    <a:pt x="68865" y="70770"/>
                  </a:lnTo>
                  <a:lnTo>
                    <a:pt x="40143" y="106523"/>
                  </a:lnTo>
                  <a:lnTo>
                    <a:pt x="18466" y="147554"/>
                  </a:lnTo>
                  <a:lnTo>
                    <a:pt x="4772" y="192888"/>
                  </a:lnTo>
                  <a:lnTo>
                    <a:pt x="0" y="241554"/>
                  </a:lnTo>
                  <a:lnTo>
                    <a:pt x="4772" y="290219"/>
                  </a:lnTo>
                  <a:lnTo>
                    <a:pt x="18466" y="335553"/>
                  </a:lnTo>
                  <a:lnTo>
                    <a:pt x="40143" y="376584"/>
                  </a:lnTo>
                  <a:lnTo>
                    <a:pt x="68865" y="412337"/>
                  </a:lnTo>
                  <a:lnTo>
                    <a:pt x="103695" y="441839"/>
                  </a:lnTo>
                  <a:lnTo>
                    <a:pt x="143696" y="464117"/>
                  </a:lnTo>
                  <a:lnTo>
                    <a:pt x="187929" y="478198"/>
                  </a:lnTo>
                  <a:lnTo>
                    <a:pt x="235457" y="483108"/>
                  </a:lnTo>
                  <a:lnTo>
                    <a:pt x="282734" y="478198"/>
                  </a:lnTo>
                  <a:lnTo>
                    <a:pt x="326778" y="464117"/>
                  </a:lnTo>
                  <a:lnTo>
                    <a:pt x="366644" y="441839"/>
                  </a:lnTo>
                  <a:lnTo>
                    <a:pt x="401383" y="412337"/>
                  </a:lnTo>
                  <a:lnTo>
                    <a:pt x="430050" y="376584"/>
                  </a:lnTo>
                  <a:lnTo>
                    <a:pt x="451699" y="335553"/>
                  </a:lnTo>
                  <a:lnTo>
                    <a:pt x="465382" y="290219"/>
                  </a:lnTo>
                  <a:lnTo>
                    <a:pt x="470153" y="241554"/>
                  </a:lnTo>
                  <a:lnTo>
                    <a:pt x="465382" y="192888"/>
                  </a:lnTo>
                  <a:lnTo>
                    <a:pt x="451699" y="147554"/>
                  </a:lnTo>
                  <a:lnTo>
                    <a:pt x="430050" y="106523"/>
                  </a:lnTo>
                  <a:lnTo>
                    <a:pt x="401383" y="70770"/>
                  </a:lnTo>
                  <a:lnTo>
                    <a:pt x="366644" y="41268"/>
                  </a:lnTo>
                  <a:lnTo>
                    <a:pt x="326778" y="18990"/>
                  </a:lnTo>
                  <a:lnTo>
                    <a:pt x="282734" y="4909"/>
                  </a:lnTo>
                  <a:lnTo>
                    <a:pt x="235457" y="0"/>
                  </a:lnTo>
                  <a:close/>
                </a:path>
              </a:pathLst>
            </a:custGeom>
            <a:ln w="254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097393" y="1190458"/>
            <a:ext cx="3607435" cy="7620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60"/>
              </a:spcBef>
            </a:pP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Positive </a:t>
            </a:r>
            <a:r>
              <a:rPr sz="2400" b="1" spc="-50" dirty="0">
                <a:solidFill>
                  <a:srgbClr val="7A1A24"/>
                </a:solidFill>
                <a:latin typeface="Arial"/>
                <a:cs typeface="Arial"/>
              </a:rPr>
              <a:t>predictive </a:t>
            </a: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value</a:t>
            </a:r>
            <a:r>
              <a:rPr sz="2400" b="1" spc="-434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  </a:t>
            </a:r>
            <a:r>
              <a:rPr sz="2400" spc="-65" dirty="0">
                <a:latin typeface="Arial"/>
                <a:cs typeface="Arial"/>
              </a:rPr>
              <a:t>80/180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44%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56660" y="1891283"/>
            <a:ext cx="3215640" cy="1184275"/>
          </a:xfrm>
          <a:custGeom>
            <a:avLst/>
            <a:gdLst/>
            <a:ahLst/>
            <a:cxnLst/>
            <a:rect l="l" t="t" r="r" b="b"/>
            <a:pathLst>
              <a:path w="3215640" h="1184275">
                <a:moveTo>
                  <a:pt x="432054" y="127254"/>
                </a:moveTo>
                <a:lnTo>
                  <a:pt x="426720" y="42672"/>
                </a:lnTo>
                <a:lnTo>
                  <a:pt x="361950" y="97536"/>
                </a:lnTo>
                <a:lnTo>
                  <a:pt x="385279" y="107442"/>
                </a:lnTo>
                <a:lnTo>
                  <a:pt x="0" y="1013460"/>
                </a:lnTo>
                <a:lnTo>
                  <a:pt x="23622" y="1023366"/>
                </a:lnTo>
                <a:lnTo>
                  <a:pt x="408863" y="117436"/>
                </a:lnTo>
                <a:lnTo>
                  <a:pt x="413766" y="119507"/>
                </a:lnTo>
                <a:lnTo>
                  <a:pt x="432054" y="127254"/>
                </a:lnTo>
                <a:close/>
              </a:path>
              <a:path w="3215640" h="1184275">
                <a:moveTo>
                  <a:pt x="3215640" y="1162050"/>
                </a:moveTo>
                <a:lnTo>
                  <a:pt x="1172121" y="25844"/>
                </a:lnTo>
                <a:lnTo>
                  <a:pt x="1184148" y="3810"/>
                </a:lnTo>
                <a:lnTo>
                  <a:pt x="1099566" y="0"/>
                </a:lnTo>
                <a:lnTo>
                  <a:pt x="1147572" y="70866"/>
                </a:lnTo>
                <a:lnTo>
                  <a:pt x="1149096" y="68072"/>
                </a:lnTo>
                <a:lnTo>
                  <a:pt x="1160043" y="48006"/>
                </a:lnTo>
                <a:lnTo>
                  <a:pt x="3203448" y="1184148"/>
                </a:lnTo>
                <a:lnTo>
                  <a:pt x="3215640" y="1162050"/>
                </a:lnTo>
                <a:close/>
              </a:path>
            </a:pathLst>
          </a:custGeom>
          <a:solidFill>
            <a:srgbClr val="7A1A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401572" y="4905208"/>
            <a:ext cx="5711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2D1E69"/>
                </a:solidFill>
                <a:latin typeface="Arial"/>
                <a:cs typeface="Arial"/>
              </a:rPr>
              <a:t>Negative</a:t>
            </a:r>
            <a:r>
              <a:rPr sz="2400" b="1" spc="-185" dirty="0">
                <a:solidFill>
                  <a:srgbClr val="2D1E69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2D1E69"/>
                </a:solidFill>
                <a:latin typeface="Arial"/>
                <a:cs typeface="Arial"/>
              </a:rPr>
              <a:t>predictive</a:t>
            </a:r>
            <a:r>
              <a:rPr sz="2400" b="1" spc="-180" dirty="0">
                <a:solidFill>
                  <a:srgbClr val="2D1E69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2D1E69"/>
                </a:solidFill>
                <a:latin typeface="Arial"/>
                <a:cs typeface="Arial"/>
              </a:rPr>
              <a:t>value</a:t>
            </a:r>
            <a:r>
              <a:rPr sz="2400" b="1" spc="-160" dirty="0">
                <a:solidFill>
                  <a:srgbClr val="2D1E69"/>
                </a:solidFill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800/820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98%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180838" y="3353053"/>
            <a:ext cx="2254250" cy="1619250"/>
            <a:chOff x="5180838" y="3353053"/>
            <a:chExt cx="2254250" cy="1619250"/>
          </a:xfrm>
        </p:grpSpPr>
        <p:sp>
          <p:nvSpPr>
            <p:cNvPr id="77" name="object 77"/>
            <p:cNvSpPr/>
            <p:nvPr/>
          </p:nvSpPr>
          <p:spPr>
            <a:xfrm>
              <a:off x="5219700" y="3365753"/>
              <a:ext cx="470534" cy="482600"/>
            </a:xfrm>
            <a:custGeom>
              <a:avLst/>
              <a:gdLst/>
              <a:ahLst/>
              <a:cxnLst/>
              <a:rect l="l" t="t" r="r" b="b"/>
              <a:pathLst>
                <a:path w="470535" h="482600">
                  <a:moveTo>
                    <a:pt x="234696" y="0"/>
                  </a:moveTo>
                  <a:lnTo>
                    <a:pt x="187419" y="4877"/>
                  </a:lnTo>
                  <a:lnTo>
                    <a:pt x="143375" y="18871"/>
                  </a:lnTo>
                  <a:lnTo>
                    <a:pt x="103509" y="41027"/>
                  </a:lnTo>
                  <a:lnTo>
                    <a:pt x="68770" y="70389"/>
                  </a:lnTo>
                  <a:lnTo>
                    <a:pt x="40103" y="106002"/>
                  </a:lnTo>
                  <a:lnTo>
                    <a:pt x="18454" y="146911"/>
                  </a:lnTo>
                  <a:lnTo>
                    <a:pt x="4771" y="192159"/>
                  </a:lnTo>
                  <a:lnTo>
                    <a:pt x="0" y="240792"/>
                  </a:lnTo>
                  <a:lnTo>
                    <a:pt x="4771" y="289457"/>
                  </a:lnTo>
                  <a:lnTo>
                    <a:pt x="18454" y="334791"/>
                  </a:lnTo>
                  <a:lnTo>
                    <a:pt x="40103" y="375822"/>
                  </a:lnTo>
                  <a:lnTo>
                    <a:pt x="68770" y="411575"/>
                  </a:lnTo>
                  <a:lnTo>
                    <a:pt x="103509" y="441077"/>
                  </a:lnTo>
                  <a:lnTo>
                    <a:pt x="143375" y="463355"/>
                  </a:lnTo>
                  <a:lnTo>
                    <a:pt x="187419" y="477436"/>
                  </a:lnTo>
                  <a:lnTo>
                    <a:pt x="234696" y="482345"/>
                  </a:lnTo>
                  <a:lnTo>
                    <a:pt x="282224" y="477436"/>
                  </a:lnTo>
                  <a:lnTo>
                    <a:pt x="326457" y="463355"/>
                  </a:lnTo>
                  <a:lnTo>
                    <a:pt x="366458" y="441077"/>
                  </a:lnTo>
                  <a:lnTo>
                    <a:pt x="401288" y="411575"/>
                  </a:lnTo>
                  <a:lnTo>
                    <a:pt x="430010" y="375822"/>
                  </a:lnTo>
                  <a:lnTo>
                    <a:pt x="451687" y="334791"/>
                  </a:lnTo>
                  <a:lnTo>
                    <a:pt x="465381" y="289457"/>
                  </a:lnTo>
                  <a:lnTo>
                    <a:pt x="470154" y="240792"/>
                  </a:lnTo>
                  <a:lnTo>
                    <a:pt x="465381" y="192159"/>
                  </a:lnTo>
                  <a:lnTo>
                    <a:pt x="451687" y="146911"/>
                  </a:lnTo>
                  <a:lnTo>
                    <a:pt x="430010" y="106002"/>
                  </a:lnTo>
                  <a:lnTo>
                    <a:pt x="401288" y="70389"/>
                  </a:lnTo>
                  <a:lnTo>
                    <a:pt x="366458" y="41027"/>
                  </a:lnTo>
                  <a:lnTo>
                    <a:pt x="326457" y="18871"/>
                  </a:lnTo>
                  <a:lnTo>
                    <a:pt x="282224" y="4877"/>
                  </a:lnTo>
                  <a:lnTo>
                    <a:pt x="234696" y="0"/>
                  </a:lnTo>
                  <a:close/>
                </a:path>
              </a:pathLst>
            </a:custGeom>
            <a:ln w="25400">
              <a:solidFill>
                <a:srgbClr val="2D1E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80838" y="3863339"/>
              <a:ext cx="247015" cy="1108710"/>
            </a:xfrm>
            <a:custGeom>
              <a:avLst/>
              <a:gdLst/>
              <a:ahLst/>
              <a:cxnLst/>
              <a:rect l="l" t="t" r="r" b="b"/>
              <a:pathLst>
                <a:path w="247014" h="1108710">
                  <a:moveTo>
                    <a:pt x="24539" y="1031171"/>
                  </a:moveTo>
                  <a:lnTo>
                    <a:pt x="0" y="1026413"/>
                  </a:lnTo>
                  <a:lnTo>
                    <a:pt x="22098" y="1105966"/>
                  </a:lnTo>
                  <a:lnTo>
                    <a:pt x="22098" y="1043939"/>
                  </a:lnTo>
                  <a:lnTo>
                    <a:pt x="24539" y="1031171"/>
                  </a:lnTo>
                  <a:close/>
                </a:path>
                <a:path w="247014" h="1108710">
                  <a:moveTo>
                    <a:pt x="49629" y="1036036"/>
                  </a:moveTo>
                  <a:lnTo>
                    <a:pt x="24539" y="1031171"/>
                  </a:lnTo>
                  <a:lnTo>
                    <a:pt x="22098" y="1043939"/>
                  </a:lnTo>
                  <a:lnTo>
                    <a:pt x="47244" y="1048511"/>
                  </a:lnTo>
                  <a:lnTo>
                    <a:pt x="49629" y="1036036"/>
                  </a:lnTo>
                  <a:close/>
                </a:path>
                <a:path w="247014" h="1108710">
                  <a:moveTo>
                    <a:pt x="74676" y="1040891"/>
                  </a:moveTo>
                  <a:lnTo>
                    <a:pt x="49629" y="1036036"/>
                  </a:lnTo>
                  <a:lnTo>
                    <a:pt x="47244" y="1048511"/>
                  </a:lnTo>
                  <a:lnTo>
                    <a:pt x="22098" y="1043939"/>
                  </a:lnTo>
                  <a:lnTo>
                    <a:pt x="22098" y="1105966"/>
                  </a:lnTo>
                  <a:lnTo>
                    <a:pt x="22860" y="1108709"/>
                  </a:lnTo>
                  <a:lnTo>
                    <a:pt x="74676" y="1040891"/>
                  </a:lnTo>
                  <a:close/>
                </a:path>
                <a:path w="247014" h="1108710">
                  <a:moveTo>
                    <a:pt x="246887" y="4571"/>
                  </a:moveTo>
                  <a:lnTo>
                    <a:pt x="221741" y="0"/>
                  </a:lnTo>
                  <a:lnTo>
                    <a:pt x="24539" y="1031171"/>
                  </a:lnTo>
                  <a:lnTo>
                    <a:pt x="49629" y="1036036"/>
                  </a:lnTo>
                  <a:lnTo>
                    <a:pt x="246887" y="4571"/>
                  </a:lnTo>
                  <a:close/>
                </a:path>
              </a:pathLst>
            </a:custGeom>
            <a:solidFill>
              <a:srgbClr val="2D1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51726" y="3445001"/>
              <a:ext cx="470534" cy="482600"/>
            </a:xfrm>
            <a:custGeom>
              <a:avLst/>
              <a:gdLst/>
              <a:ahLst/>
              <a:cxnLst/>
              <a:rect l="l" t="t" r="r" b="b"/>
              <a:pathLst>
                <a:path w="470534" h="482600">
                  <a:moveTo>
                    <a:pt x="234696" y="0"/>
                  </a:moveTo>
                  <a:lnTo>
                    <a:pt x="187419" y="4908"/>
                  </a:lnTo>
                  <a:lnTo>
                    <a:pt x="143375" y="18978"/>
                  </a:lnTo>
                  <a:lnTo>
                    <a:pt x="103509" y="41228"/>
                  </a:lnTo>
                  <a:lnTo>
                    <a:pt x="68770" y="70675"/>
                  </a:lnTo>
                  <a:lnTo>
                    <a:pt x="40103" y="106337"/>
                  </a:lnTo>
                  <a:lnTo>
                    <a:pt x="18454" y="147232"/>
                  </a:lnTo>
                  <a:lnTo>
                    <a:pt x="4771" y="192378"/>
                  </a:lnTo>
                  <a:lnTo>
                    <a:pt x="0" y="240792"/>
                  </a:lnTo>
                  <a:lnTo>
                    <a:pt x="4771" y="289457"/>
                  </a:lnTo>
                  <a:lnTo>
                    <a:pt x="18454" y="334791"/>
                  </a:lnTo>
                  <a:lnTo>
                    <a:pt x="40103" y="375822"/>
                  </a:lnTo>
                  <a:lnTo>
                    <a:pt x="68770" y="411575"/>
                  </a:lnTo>
                  <a:lnTo>
                    <a:pt x="103509" y="441077"/>
                  </a:lnTo>
                  <a:lnTo>
                    <a:pt x="143375" y="463355"/>
                  </a:lnTo>
                  <a:lnTo>
                    <a:pt x="187419" y="477436"/>
                  </a:lnTo>
                  <a:lnTo>
                    <a:pt x="234696" y="482345"/>
                  </a:lnTo>
                  <a:lnTo>
                    <a:pt x="282224" y="477436"/>
                  </a:lnTo>
                  <a:lnTo>
                    <a:pt x="326457" y="463355"/>
                  </a:lnTo>
                  <a:lnTo>
                    <a:pt x="366458" y="441077"/>
                  </a:lnTo>
                  <a:lnTo>
                    <a:pt x="401288" y="411575"/>
                  </a:lnTo>
                  <a:lnTo>
                    <a:pt x="430010" y="375822"/>
                  </a:lnTo>
                  <a:lnTo>
                    <a:pt x="451687" y="334791"/>
                  </a:lnTo>
                  <a:lnTo>
                    <a:pt x="465381" y="289457"/>
                  </a:lnTo>
                  <a:lnTo>
                    <a:pt x="470154" y="240792"/>
                  </a:lnTo>
                  <a:lnTo>
                    <a:pt x="465381" y="192378"/>
                  </a:lnTo>
                  <a:lnTo>
                    <a:pt x="451687" y="147232"/>
                  </a:lnTo>
                  <a:lnTo>
                    <a:pt x="430010" y="106337"/>
                  </a:lnTo>
                  <a:lnTo>
                    <a:pt x="401288" y="70675"/>
                  </a:lnTo>
                  <a:lnTo>
                    <a:pt x="366458" y="41228"/>
                  </a:lnTo>
                  <a:lnTo>
                    <a:pt x="326457" y="18978"/>
                  </a:lnTo>
                  <a:lnTo>
                    <a:pt x="282224" y="4908"/>
                  </a:lnTo>
                  <a:lnTo>
                    <a:pt x="234696" y="0"/>
                  </a:lnTo>
                  <a:close/>
                </a:path>
              </a:pathLst>
            </a:custGeom>
            <a:ln w="25400">
              <a:solidFill>
                <a:srgbClr val="2D1E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99760" y="3819905"/>
              <a:ext cx="1278890" cy="1111885"/>
            </a:xfrm>
            <a:custGeom>
              <a:avLst/>
              <a:gdLst/>
              <a:ahLst/>
              <a:cxnLst/>
              <a:rect l="l" t="t" r="r" b="b"/>
              <a:pathLst>
                <a:path w="1278890" h="1111885">
                  <a:moveTo>
                    <a:pt x="49278" y="1052325"/>
                  </a:moveTo>
                  <a:lnTo>
                    <a:pt x="32766" y="1033272"/>
                  </a:lnTo>
                  <a:lnTo>
                    <a:pt x="0" y="1111758"/>
                  </a:lnTo>
                  <a:lnTo>
                    <a:pt x="39624" y="1101485"/>
                  </a:lnTo>
                  <a:lnTo>
                    <a:pt x="39624" y="1060704"/>
                  </a:lnTo>
                  <a:lnTo>
                    <a:pt x="49278" y="1052325"/>
                  </a:lnTo>
                  <a:close/>
                </a:path>
                <a:path w="1278890" h="1111885">
                  <a:moveTo>
                    <a:pt x="65897" y="1071501"/>
                  </a:moveTo>
                  <a:lnTo>
                    <a:pt x="49278" y="1052325"/>
                  </a:lnTo>
                  <a:lnTo>
                    <a:pt x="39624" y="1060704"/>
                  </a:lnTo>
                  <a:lnTo>
                    <a:pt x="56388" y="1079754"/>
                  </a:lnTo>
                  <a:lnTo>
                    <a:pt x="65897" y="1071501"/>
                  </a:lnTo>
                  <a:close/>
                </a:path>
                <a:path w="1278890" h="1111885">
                  <a:moveTo>
                    <a:pt x="82296" y="1090422"/>
                  </a:moveTo>
                  <a:lnTo>
                    <a:pt x="65897" y="1071501"/>
                  </a:lnTo>
                  <a:lnTo>
                    <a:pt x="56388" y="1079754"/>
                  </a:lnTo>
                  <a:lnTo>
                    <a:pt x="39624" y="1060704"/>
                  </a:lnTo>
                  <a:lnTo>
                    <a:pt x="39624" y="1101485"/>
                  </a:lnTo>
                  <a:lnTo>
                    <a:pt x="82296" y="1090422"/>
                  </a:lnTo>
                  <a:close/>
                </a:path>
                <a:path w="1278890" h="1111885">
                  <a:moveTo>
                    <a:pt x="1278636" y="19050"/>
                  </a:moveTo>
                  <a:lnTo>
                    <a:pt x="1261872" y="0"/>
                  </a:lnTo>
                  <a:lnTo>
                    <a:pt x="49278" y="1052325"/>
                  </a:lnTo>
                  <a:lnTo>
                    <a:pt x="65897" y="1071501"/>
                  </a:lnTo>
                  <a:lnTo>
                    <a:pt x="1278636" y="19050"/>
                  </a:lnTo>
                  <a:close/>
                </a:path>
              </a:pathLst>
            </a:custGeom>
            <a:solidFill>
              <a:srgbClr val="2D1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52</a:t>
            </a:fld>
            <a:endParaRPr spc="-9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070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00" dirty="0">
                <a:latin typeface="Arial"/>
                <a:cs typeface="Arial"/>
              </a:rPr>
              <a:t>Calculating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509" dirty="0">
                <a:latin typeface="Arial"/>
                <a:cs typeface="Arial"/>
              </a:rPr>
              <a:t> </a:t>
            </a:r>
            <a:r>
              <a:rPr sz="3000" b="0" i="1" spc="-315" dirty="0">
                <a:latin typeface="Arial"/>
                <a:cs typeface="Arial"/>
              </a:rPr>
              <a:t>Values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53</a:t>
            </a:fld>
            <a:endParaRPr spc="-9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5543" y="2137009"/>
          <a:ext cx="6990715" cy="2269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290">
                <a:tc rowSpan="2">
                  <a:txBody>
                    <a:bodyPr/>
                    <a:lstStyle/>
                    <a:p>
                      <a:pPr marL="528955" marR="381000" indent="-140335">
                        <a:lnSpc>
                          <a:spcPct val="101699"/>
                        </a:lnSpc>
                        <a:spcBef>
                          <a:spcPts val="1019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 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True 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Positive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53975">
                      <a:solidFill>
                        <a:srgbClr val="7A1A24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13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38100">
                      <a:solidFill>
                        <a:srgbClr val="7A1A24"/>
                      </a:solidFill>
                      <a:prstDash val="solid"/>
                    </a:lnR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ts val="2125"/>
                        </a:lnSpc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7A1A24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>
                      <a:solidFill>
                        <a:srgbClr val="7A1A24"/>
                      </a:solidFill>
                      <a:prstDash val="solid"/>
                    </a:lnT>
                    <a:lnB w="53975">
                      <a:solidFill>
                        <a:srgbClr val="7A1A24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25"/>
                        </a:lnSpc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>
                      <a:solidFill>
                        <a:srgbClr val="7A1A24"/>
                      </a:solidFill>
                      <a:prstDash val="solid"/>
                    </a:lnT>
                    <a:lnB w="53975">
                      <a:solidFill>
                        <a:srgbClr val="7A1A24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500380" algn="r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38100">
                      <a:solidFill>
                        <a:srgbClr val="7A1A24"/>
                      </a:solidFill>
                      <a:prstDash val="solid"/>
                    </a:lnR>
                    <a:lnB w="53975">
                      <a:solidFill>
                        <a:srgbClr val="7A1A24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A1A24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Negative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>
                      <a:solidFill>
                        <a:srgbClr val="7A1A24"/>
                      </a:solidFill>
                      <a:prstDash val="solid"/>
                    </a:lnT>
                    <a:lnB w="53975">
                      <a:solidFill>
                        <a:srgbClr val="0000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 cap="flat" cmpd="sng" algn="ctr">
                      <a:solidFill>
                        <a:srgbClr val="7A1A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71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C0C0C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>
                      <a:solidFill>
                        <a:srgbClr val="0000FF"/>
                      </a:solidFill>
                      <a:prstDash val="solid"/>
                    </a:lnT>
                    <a:lnB w="53975">
                      <a:solidFill>
                        <a:srgbClr val="0000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800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>
                      <a:solidFill>
                        <a:srgbClr val="0000FF"/>
                      </a:solidFill>
                      <a:prstDash val="solid"/>
                    </a:lnT>
                    <a:lnB w="53975">
                      <a:solidFill>
                        <a:srgbClr val="0000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5003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B w="53975">
                      <a:solidFill>
                        <a:srgbClr val="0000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713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Total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900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>
                      <a:solidFill>
                        <a:srgbClr val="0000FF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C0C0C0"/>
                      </a:solidFill>
                      <a:prstDash val="solid"/>
                    </a:lnL>
                    <a:lnR w="6350">
                      <a:solidFill>
                        <a:srgbClr val="C0C0C0"/>
                      </a:solidFill>
                      <a:prstDash val="solid"/>
                    </a:lnR>
                    <a:lnT w="539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1313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560" dirty="0">
                <a:latin typeface="Arial"/>
                <a:cs typeface="Arial"/>
              </a:rPr>
              <a:t>PPV </a:t>
            </a:r>
            <a:r>
              <a:rPr sz="3000" b="0" i="1" spc="-190" dirty="0">
                <a:latin typeface="Arial"/>
                <a:cs typeface="Arial"/>
              </a:rPr>
              <a:t>Primarily </a:t>
            </a:r>
            <a:r>
              <a:rPr sz="3000" b="0" i="1" spc="-340" dirty="0">
                <a:latin typeface="Arial"/>
                <a:cs typeface="Arial"/>
              </a:rPr>
              <a:t>Depends </a:t>
            </a:r>
            <a:r>
              <a:rPr sz="3000" b="0" i="1" spc="-370" dirty="0">
                <a:latin typeface="Arial"/>
                <a:cs typeface="Arial"/>
              </a:rPr>
              <a:t>On</a:t>
            </a:r>
            <a:r>
              <a:rPr sz="3000" b="0" i="1" spc="-530" dirty="0">
                <a:latin typeface="Arial"/>
                <a:cs typeface="Arial"/>
              </a:rPr>
              <a:t> </a:t>
            </a:r>
            <a:r>
              <a:rPr sz="3000" b="0" i="1" dirty="0">
                <a:latin typeface="Arial"/>
                <a:cs typeface="Arial"/>
              </a:rPr>
              <a:t>…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54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36"/>
            <a:ext cx="8223884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34925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prevalence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population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tested,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itself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(sensitivity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specificity)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27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50" dirty="0">
                <a:latin typeface="Arial"/>
                <a:cs typeface="Arial"/>
              </a:rPr>
              <a:t>In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general,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it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depends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(and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less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869950">
              <a:lnSpc>
                <a:spcPts val="2775"/>
              </a:lnSpc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sensitivity)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(if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prevalence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low)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829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560" dirty="0">
                <a:latin typeface="Arial"/>
                <a:cs typeface="Arial"/>
              </a:rPr>
              <a:t>PPV</a:t>
            </a:r>
            <a:r>
              <a:rPr sz="3000" b="0" i="1" spc="-395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Formula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55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62384" y="1547836"/>
            <a:ext cx="8992235" cy="361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2955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782955" algn="l"/>
                <a:tab pos="783590" algn="l"/>
              </a:tabLst>
            </a:pPr>
            <a:r>
              <a:rPr sz="2400" spc="-110" dirty="0">
                <a:latin typeface="Arial"/>
                <a:cs typeface="Arial"/>
              </a:rPr>
              <a:t>For </a:t>
            </a:r>
            <a:r>
              <a:rPr sz="2400" spc="-55" dirty="0">
                <a:latin typeface="Arial"/>
                <a:cs typeface="Arial"/>
              </a:rPr>
              <a:t>those </a:t>
            </a:r>
            <a:r>
              <a:rPr sz="2400" dirty="0">
                <a:latin typeface="Arial"/>
                <a:cs typeface="Arial"/>
              </a:rPr>
              <a:t>who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interested</a:t>
            </a:r>
            <a:endParaRPr sz="2400">
              <a:latin typeface="Arial"/>
              <a:cs typeface="Arial"/>
            </a:endParaRPr>
          </a:p>
          <a:p>
            <a:pPr marL="1116965" marR="404495" indent="-1016000">
              <a:lnSpc>
                <a:spcPct val="115799"/>
              </a:lnSpc>
              <a:spcBef>
                <a:spcPts val="1750"/>
              </a:spcBef>
              <a:tabLst>
                <a:tab pos="734695" algn="l"/>
                <a:tab pos="1116965" algn="l"/>
                <a:tab pos="3373120" algn="l"/>
                <a:tab pos="8578215" algn="l"/>
              </a:tabLst>
            </a:pPr>
            <a:r>
              <a:rPr sz="3600" spc="-457" baseline="-34722" dirty="0">
                <a:latin typeface="Arial"/>
                <a:cs typeface="Arial"/>
              </a:rPr>
              <a:t>PPV	</a:t>
            </a:r>
            <a:r>
              <a:rPr sz="3600" spc="37" baseline="-34722" dirty="0">
                <a:latin typeface="Arial"/>
                <a:cs typeface="Arial"/>
              </a:rPr>
              <a:t>=	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sensitivity</a:t>
            </a:r>
            <a:r>
              <a:rPr sz="2400" u="sng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sz="2400" u="sng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prevalence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            </a:t>
            </a:r>
            <a:r>
              <a:rPr sz="2400" spc="54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(sensitivity </a:t>
            </a:r>
            <a:r>
              <a:rPr sz="2400" spc="-90" dirty="0">
                <a:latin typeface="Arial"/>
                <a:cs typeface="Arial"/>
              </a:rPr>
              <a:t>x </a:t>
            </a:r>
            <a:r>
              <a:rPr sz="2400" spc="-75" dirty="0">
                <a:latin typeface="Arial"/>
                <a:cs typeface="Arial"/>
              </a:rPr>
              <a:t>prevalence) </a:t>
            </a:r>
            <a:r>
              <a:rPr sz="2400" spc="25" dirty="0">
                <a:latin typeface="Arial"/>
                <a:cs typeface="Arial"/>
              </a:rPr>
              <a:t>+ </a:t>
            </a:r>
            <a:r>
              <a:rPr sz="2400" spc="-75" dirty="0">
                <a:latin typeface="Arial"/>
                <a:cs typeface="Arial"/>
              </a:rPr>
              <a:t>(1- </a:t>
            </a:r>
            <a:r>
              <a:rPr sz="2400" spc="-50" dirty="0">
                <a:latin typeface="Arial"/>
                <a:cs typeface="Arial"/>
              </a:rPr>
              <a:t>specificity) </a:t>
            </a:r>
            <a:r>
              <a:rPr sz="2400" spc="-90" dirty="0">
                <a:latin typeface="Arial"/>
                <a:cs typeface="Arial"/>
              </a:rPr>
              <a:t>x </a:t>
            </a:r>
            <a:r>
              <a:rPr sz="2400" spc="-85" dirty="0">
                <a:latin typeface="Arial"/>
                <a:cs typeface="Arial"/>
              </a:rPr>
              <a:t>(1-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prevalence)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 marL="1143000" marR="52705" indent="-1042035">
              <a:lnSpc>
                <a:spcPct val="115799"/>
              </a:lnSpc>
              <a:spcBef>
                <a:spcPts val="5"/>
              </a:spcBef>
              <a:tabLst>
                <a:tab pos="772795" algn="l"/>
                <a:tab pos="1155065" algn="l"/>
                <a:tab pos="3289300" algn="l"/>
                <a:tab pos="8915400" algn="l"/>
              </a:tabLst>
            </a:pPr>
            <a:r>
              <a:rPr sz="3600" spc="-375" baseline="-34722" dirty="0">
                <a:latin typeface="Arial"/>
                <a:cs typeface="Arial"/>
              </a:rPr>
              <a:t>NPV	</a:t>
            </a:r>
            <a:r>
              <a:rPr sz="3600" spc="37" baseline="-34722" dirty="0">
                <a:latin typeface="Arial"/>
                <a:cs typeface="Arial"/>
              </a:rPr>
              <a:t>=		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specificity 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sz="2400" u="sng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(1–</a:t>
            </a:r>
            <a:r>
              <a:rPr sz="2400" u="sng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prevalence)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          </a:t>
            </a:r>
            <a:r>
              <a:rPr sz="2400" spc="4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[(specificity </a:t>
            </a:r>
            <a:r>
              <a:rPr sz="2400" spc="-90" dirty="0">
                <a:latin typeface="Arial"/>
                <a:cs typeface="Arial"/>
              </a:rPr>
              <a:t>x </a:t>
            </a:r>
            <a:r>
              <a:rPr sz="2400" spc="-110" dirty="0">
                <a:latin typeface="Arial"/>
                <a:cs typeface="Arial"/>
              </a:rPr>
              <a:t>(1– </a:t>
            </a:r>
            <a:r>
              <a:rPr sz="2400" spc="-70" dirty="0">
                <a:latin typeface="Arial"/>
                <a:cs typeface="Arial"/>
              </a:rPr>
              <a:t>prevalence)] </a:t>
            </a:r>
            <a:r>
              <a:rPr sz="2400" spc="25" dirty="0">
                <a:latin typeface="Arial"/>
                <a:cs typeface="Arial"/>
              </a:rPr>
              <a:t>+ </a:t>
            </a:r>
            <a:r>
              <a:rPr sz="2400" spc="-55" dirty="0">
                <a:latin typeface="Arial"/>
                <a:cs typeface="Arial"/>
              </a:rPr>
              <a:t>[(1- </a:t>
            </a:r>
            <a:r>
              <a:rPr sz="2400" spc="-45" dirty="0">
                <a:latin typeface="Arial"/>
                <a:cs typeface="Arial"/>
              </a:rPr>
              <a:t>sensitivity) 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prevalence]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782955" indent="-349250">
              <a:lnSpc>
                <a:spcPct val="100000"/>
              </a:lnSpc>
              <a:spcBef>
                <a:spcPts val="158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782955" algn="l"/>
                <a:tab pos="783590" algn="l"/>
              </a:tabLst>
            </a:pPr>
            <a:r>
              <a:rPr sz="2400" spc="-195" dirty="0">
                <a:latin typeface="Arial"/>
                <a:cs typeface="Arial"/>
              </a:rPr>
              <a:t>Use </a:t>
            </a:r>
            <a:r>
              <a:rPr sz="2400" spc="-170" dirty="0">
                <a:latin typeface="Arial"/>
                <a:cs typeface="Arial"/>
              </a:rPr>
              <a:t>Bayes’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theorem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872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04" dirty="0">
                <a:latin typeface="Arial"/>
                <a:cs typeface="Arial"/>
              </a:rPr>
              <a:t>Calculation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560" dirty="0">
                <a:latin typeface="Arial"/>
                <a:cs typeface="Arial"/>
              </a:rPr>
              <a:t>PPV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430" dirty="0">
                <a:latin typeface="Arial"/>
                <a:cs typeface="Arial"/>
              </a:rPr>
              <a:t> </a:t>
            </a:r>
            <a:r>
              <a:rPr sz="3000" b="0" i="1" spc="-509" dirty="0">
                <a:latin typeface="Arial"/>
                <a:cs typeface="Arial"/>
              </a:rPr>
              <a:t>NPV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56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36"/>
            <a:ext cx="812482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84328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0" dirty="0">
                <a:latin typeface="Arial"/>
                <a:cs typeface="Arial"/>
              </a:rPr>
              <a:t>Construct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table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use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definition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guide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40" dirty="0">
                <a:latin typeface="Arial"/>
                <a:cs typeface="Arial"/>
              </a:rPr>
              <a:t>calculation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305" dirty="0">
                <a:latin typeface="Arial"/>
                <a:cs typeface="Arial"/>
              </a:rPr>
              <a:t>PPV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250" dirty="0">
                <a:latin typeface="Arial"/>
                <a:cs typeface="Arial"/>
              </a:rPr>
              <a:t>NPV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00" dirty="0">
                <a:latin typeface="Arial"/>
                <a:cs typeface="Arial"/>
              </a:rPr>
              <a:t>[Or, </a:t>
            </a:r>
            <a:r>
              <a:rPr sz="2400" spc="-135" dirty="0">
                <a:latin typeface="Arial"/>
                <a:cs typeface="Arial"/>
              </a:rPr>
              <a:t>use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formula]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0" dirty="0">
                <a:latin typeface="Arial"/>
                <a:cs typeface="Arial"/>
              </a:rPr>
              <a:t>In </a:t>
            </a:r>
            <a:r>
              <a:rPr sz="2400" spc="-180" dirty="0">
                <a:latin typeface="Arial"/>
                <a:cs typeface="Arial"/>
              </a:rPr>
              <a:t>a </a:t>
            </a:r>
            <a:r>
              <a:rPr sz="2400" spc="10" dirty="0">
                <a:latin typeface="Arial"/>
                <a:cs typeface="Arial"/>
              </a:rPr>
              <a:t>multiple</a:t>
            </a:r>
            <a:r>
              <a:rPr sz="2400" spc="-509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testing </a:t>
            </a:r>
            <a:r>
              <a:rPr sz="2400" spc="-35" dirty="0">
                <a:latin typeface="Arial"/>
                <a:cs typeface="Arial"/>
              </a:rPr>
              <a:t>situation, </a:t>
            </a:r>
            <a:r>
              <a:rPr sz="2400" spc="-305" dirty="0">
                <a:latin typeface="Arial"/>
                <a:cs typeface="Arial"/>
              </a:rPr>
              <a:t>PPV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250" dirty="0">
                <a:latin typeface="Arial"/>
                <a:cs typeface="Arial"/>
              </a:rPr>
              <a:t>NPV </a:t>
            </a:r>
            <a:r>
              <a:rPr sz="2400" spc="-110" dirty="0">
                <a:latin typeface="Arial"/>
                <a:cs typeface="Arial"/>
              </a:rPr>
              <a:t>are </a:t>
            </a:r>
            <a:r>
              <a:rPr sz="2400" spc="-55" dirty="0">
                <a:latin typeface="Arial"/>
                <a:cs typeface="Arial"/>
              </a:rPr>
              <a:t>calculated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110" dirty="0">
                <a:latin typeface="Arial"/>
                <a:cs typeface="Arial"/>
              </a:rPr>
              <a:t>each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(not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combined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test)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75101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29" dirty="0">
                <a:latin typeface="Arial"/>
                <a:cs typeface="Arial"/>
              </a:rPr>
              <a:t>Relationship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55" dirty="0">
                <a:latin typeface="Arial"/>
                <a:cs typeface="Arial"/>
              </a:rPr>
              <a:t>Disease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305" dirty="0">
                <a:latin typeface="Arial"/>
                <a:cs typeface="Arial"/>
              </a:rPr>
              <a:t>Prevalence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80" dirty="0">
                <a:latin typeface="Arial"/>
                <a:cs typeface="Arial"/>
              </a:rPr>
              <a:t>Value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57</a:t>
            </a:fld>
            <a:endParaRPr spc="-9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4252" y="1659820"/>
          <a:ext cx="8047355" cy="4400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9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441">
                <a:tc gridSpan="6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Example:</a:t>
                      </a:r>
                      <a:r>
                        <a:rPr sz="21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Sensitivity</a:t>
                      </a:r>
                      <a:r>
                        <a:rPr sz="21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100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99%;</a:t>
                      </a:r>
                      <a:r>
                        <a:rPr sz="21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Specificity</a:t>
                      </a:r>
                      <a:r>
                        <a:rPr sz="21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1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marL="137160" marR="130175" indent="182880">
                        <a:lnSpc>
                          <a:spcPts val="2360"/>
                        </a:lnSpc>
                        <a:spcBef>
                          <a:spcPts val="505"/>
                        </a:spcBef>
                      </a:pPr>
                      <a:r>
                        <a:rPr sz="21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  </a:t>
                      </a:r>
                      <a:r>
                        <a:rPr sz="2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21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1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ence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58115" indent="168910">
                        <a:lnSpc>
                          <a:spcPts val="2360"/>
                        </a:lnSpc>
                        <a:spcBef>
                          <a:spcPts val="505"/>
                        </a:spcBef>
                      </a:pPr>
                      <a:r>
                        <a:rPr sz="21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  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2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1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Sick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21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Sick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1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11760" indent="466725">
                        <a:lnSpc>
                          <a:spcPts val="2360"/>
                        </a:lnSpc>
                        <a:spcBef>
                          <a:spcPts val="505"/>
                        </a:spcBef>
                      </a:pPr>
                      <a:r>
                        <a:rPr sz="21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Positive  </a:t>
                      </a:r>
                      <a:r>
                        <a:rPr sz="21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Predictive</a:t>
                      </a:r>
                      <a:r>
                        <a:rPr sz="2100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44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100" spc="-150" dirty="0">
                          <a:latin typeface="Arial"/>
                          <a:cs typeface="Arial"/>
                        </a:rPr>
                        <a:t>1%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+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3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05" dirty="0">
                          <a:latin typeface="Arial"/>
                          <a:cs typeface="Arial"/>
                        </a:rPr>
                        <a:t>495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05" dirty="0">
                          <a:latin typeface="Arial"/>
                          <a:cs typeface="Arial"/>
                        </a:rPr>
                        <a:t>594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469900">
                        <a:lnSpc>
                          <a:spcPts val="2065"/>
                        </a:lnSpc>
                      </a:pPr>
                      <a:r>
                        <a:rPr sz="3150" u="sng" spc="142" baseline="3439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3150" u="sng" spc="-127" baseline="3439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99</a:t>
                      </a:r>
                      <a:r>
                        <a:rPr sz="3150" spc="-127" baseline="3439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100" spc="-3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17%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69900">
                        <a:lnSpc>
                          <a:spcPts val="2065"/>
                        </a:lnSpc>
                      </a:pPr>
                      <a:r>
                        <a:rPr sz="2100" spc="-85" dirty="0">
                          <a:latin typeface="Arial"/>
                          <a:cs typeface="Arial"/>
                        </a:rPr>
                        <a:t>594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4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–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1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9,405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20" dirty="0">
                          <a:latin typeface="Arial"/>
                          <a:cs typeface="Arial"/>
                        </a:rPr>
                        <a:t>9,406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85" dirty="0">
                          <a:latin typeface="Arial"/>
                          <a:cs typeface="Arial"/>
                        </a:rPr>
                        <a:t>Totals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9,900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10,000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7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100" b="1" spc="7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+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100" spc="-4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100" spc="-105" dirty="0">
                          <a:latin typeface="Arial"/>
                          <a:cs typeface="Arial"/>
                        </a:rPr>
                        <a:t>475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100" spc="-110" dirty="0">
                          <a:latin typeface="Arial"/>
                          <a:cs typeface="Arial"/>
                        </a:rPr>
                        <a:t>970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472440">
                        <a:lnSpc>
                          <a:spcPts val="2060"/>
                        </a:lnSpc>
                      </a:pPr>
                      <a:r>
                        <a:rPr sz="3150" u="sng" spc="-127" baseline="34391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495</a:t>
                      </a:r>
                      <a:r>
                        <a:rPr sz="3150" spc="-127" baseline="3439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1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25" dirty="0">
                          <a:latin typeface="Arial"/>
                          <a:cs typeface="Arial"/>
                        </a:rPr>
                        <a:t>51%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464820">
                        <a:lnSpc>
                          <a:spcPts val="2060"/>
                        </a:lnSpc>
                      </a:pPr>
                      <a:r>
                        <a:rPr sz="2100" spc="-85" dirty="0">
                          <a:latin typeface="Arial"/>
                          <a:cs typeface="Arial"/>
                        </a:rPr>
                        <a:t>970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4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–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9,025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20" dirty="0">
                          <a:latin typeface="Arial"/>
                          <a:cs typeface="Arial"/>
                        </a:rPr>
                        <a:t>9,303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4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85" dirty="0">
                          <a:latin typeface="Arial"/>
                          <a:cs typeface="Arial"/>
                        </a:rPr>
                        <a:t>Totals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9,500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10,000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034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05" dirty="0">
                <a:latin typeface="Arial"/>
                <a:cs typeface="Arial"/>
              </a:rPr>
              <a:t>Prevalence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85" dirty="0">
                <a:latin typeface="Arial"/>
                <a:cs typeface="Arial"/>
              </a:rPr>
              <a:t> </a:t>
            </a:r>
            <a:r>
              <a:rPr sz="3000" b="0" i="1" spc="-355" dirty="0">
                <a:latin typeface="Arial"/>
                <a:cs typeface="Arial"/>
              </a:rPr>
              <a:t>Disease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8813" y="1636014"/>
            <a:ext cx="6781165" cy="4029710"/>
            <a:chOff x="1178813" y="1636014"/>
            <a:chExt cx="6781165" cy="4029710"/>
          </a:xfrm>
        </p:grpSpPr>
        <p:sp>
          <p:nvSpPr>
            <p:cNvPr id="4" name="object 4"/>
            <p:cNvSpPr/>
            <p:nvPr/>
          </p:nvSpPr>
          <p:spPr>
            <a:xfrm>
              <a:off x="1178813" y="1636014"/>
              <a:ext cx="6781165" cy="4029710"/>
            </a:xfrm>
            <a:custGeom>
              <a:avLst/>
              <a:gdLst/>
              <a:ahLst/>
              <a:cxnLst/>
              <a:rect l="l" t="t" r="r" b="b"/>
              <a:pathLst>
                <a:path w="6781165" h="4029710">
                  <a:moveTo>
                    <a:pt x="6781038" y="4029455"/>
                  </a:moveTo>
                  <a:lnTo>
                    <a:pt x="6781038" y="0"/>
                  </a:lnTo>
                  <a:lnTo>
                    <a:pt x="0" y="0"/>
                  </a:lnTo>
                  <a:lnTo>
                    <a:pt x="0" y="4029456"/>
                  </a:lnTo>
                  <a:lnTo>
                    <a:pt x="6781038" y="4029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77033" y="2289048"/>
              <a:ext cx="0" cy="2456180"/>
            </a:xfrm>
            <a:custGeom>
              <a:avLst/>
              <a:gdLst/>
              <a:ahLst/>
              <a:cxnLst/>
              <a:rect l="l" t="t" r="r" b="b"/>
              <a:pathLst>
                <a:path h="2456179">
                  <a:moveTo>
                    <a:pt x="0" y="0"/>
                  </a:moveTo>
                  <a:lnTo>
                    <a:pt x="0" y="2455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13025" y="4744974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3025" y="4501896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3025" y="4258818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3025" y="4002786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3025" y="3759708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3025" y="3516630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13025" y="327355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3025" y="3030474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3025" y="2775204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3025" y="2532126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3025" y="2289048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77033" y="4744974"/>
              <a:ext cx="5655310" cy="0"/>
            </a:xfrm>
            <a:custGeom>
              <a:avLst/>
              <a:gdLst/>
              <a:ahLst/>
              <a:cxnLst/>
              <a:rect l="l" t="t" r="r" b="b"/>
              <a:pathLst>
                <a:path w="5655309">
                  <a:moveTo>
                    <a:pt x="0" y="0"/>
                  </a:moveTo>
                  <a:lnTo>
                    <a:pt x="5654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77033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3437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7649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4054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51219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84669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31835" y="4744974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0236" y="2340102"/>
              <a:ext cx="3774440" cy="2162175"/>
            </a:xfrm>
            <a:custGeom>
              <a:avLst/>
              <a:gdLst/>
              <a:ahLst/>
              <a:cxnLst/>
              <a:rect l="l" t="t" r="r" b="b"/>
              <a:pathLst>
                <a:path w="3774440" h="2162175">
                  <a:moveTo>
                    <a:pt x="0" y="2161794"/>
                  </a:moveTo>
                  <a:lnTo>
                    <a:pt x="115061" y="1943862"/>
                  </a:lnTo>
                  <a:lnTo>
                    <a:pt x="243077" y="1726692"/>
                  </a:lnTo>
                  <a:lnTo>
                    <a:pt x="473201" y="1278636"/>
                  </a:lnTo>
                  <a:lnTo>
                    <a:pt x="588263" y="1061466"/>
                  </a:lnTo>
                  <a:lnTo>
                    <a:pt x="716279" y="856488"/>
                  </a:lnTo>
                  <a:lnTo>
                    <a:pt x="831341" y="677418"/>
                  </a:lnTo>
                  <a:lnTo>
                    <a:pt x="947165" y="537210"/>
                  </a:lnTo>
                  <a:lnTo>
                    <a:pt x="1062227" y="422148"/>
                  </a:lnTo>
                  <a:lnTo>
                    <a:pt x="1177289" y="332232"/>
                  </a:lnTo>
                  <a:lnTo>
                    <a:pt x="1407413" y="230124"/>
                  </a:lnTo>
                  <a:lnTo>
                    <a:pt x="1535430" y="192024"/>
                  </a:lnTo>
                  <a:lnTo>
                    <a:pt x="1650492" y="166116"/>
                  </a:lnTo>
                  <a:lnTo>
                    <a:pt x="1880616" y="115062"/>
                  </a:lnTo>
                  <a:lnTo>
                    <a:pt x="1995677" y="89154"/>
                  </a:lnTo>
                  <a:lnTo>
                    <a:pt x="2110740" y="76200"/>
                  </a:lnTo>
                  <a:lnTo>
                    <a:pt x="2353818" y="64008"/>
                  </a:lnTo>
                  <a:lnTo>
                    <a:pt x="2584704" y="64008"/>
                  </a:lnTo>
                  <a:lnTo>
                    <a:pt x="2827782" y="51054"/>
                  </a:lnTo>
                  <a:lnTo>
                    <a:pt x="3774186" y="0"/>
                  </a:lnTo>
                </a:path>
              </a:pathLst>
            </a:custGeom>
            <a:ln w="127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24422" y="2289048"/>
              <a:ext cx="934719" cy="51435"/>
            </a:xfrm>
            <a:custGeom>
              <a:avLst/>
              <a:gdLst/>
              <a:ahLst/>
              <a:cxnLst/>
              <a:rect l="l" t="t" r="r" b="b"/>
              <a:pathLst>
                <a:path w="934720" h="51435">
                  <a:moveTo>
                    <a:pt x="0" y="51053"/>
                  </a:moveTo>
                  <a:lnTo>
                    <a:pt x="934212" y="0"/>
                  </a:lnTo>
                </a:path>
              </a:pathLst>
            </a:custGeom>
            <a:ln w="127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0236" y="2289048"/>
              <a:ext cx="947419" cy="0"/>
            </a:xfrm>
            <a:custGeom>
              <a:avLst/>
              <a:gdLst/>
              <a:ahLst/>
              <a:cxnLst/>
              <a:rect l="l" t="t" r="r" b="b"/>
              <a:pathLst>
                <a:path w="947420">
                  <a:moveTo>
                    <a:pt x="0" y="0"/>
                  </a:moveTo>
                  <a:lnTo>
                    <a:pt x="947166" y="0"/>
                  </a:lnTo>
                </a:path>
              </a:pathLst>
            </a:custGeom>
            <a:ln w="12788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97402" y="2289048"/>
              <a:ext cx="933450" cy="76200"/>
            </a:xfrm>
            <a:custGeom>
              <a:avLst/>
              <a:gdLst/>
              <a:ahLst/>
              <a:cxnLst/>
              <a:rect l="l" t="t" r="r" b="b"/>
              <a:pathLst>
                <a:path w="933450" h="76200">
                  <a:moveTo>
                    <a:pt x="0" y="0"/>
                  </a:moveTo>
                  <a:lnTo>
                    <a:pt x="460248" y="25145"/>
                  </a:lnTo>
                  <a:lnTo>
                    <a:pt x="933450" y="76199"/>
                  </a:lnTo>
                </a:path>
              </a:pathLst>
            </a:custGeom>
            <a:ln w="12788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30852" y="2365248"/>
              <a:ext cx="1893570" cy="537210"/>
            </a:xfrm>
            <a:custGeom>
              <a:avLst/>
              <a:gdLst/>
              <a:ahLst/>
              <a:cxnLst/>
              <a:rect l="l" t="t" r="r" b="b"/>
              <a:pathLst>
                <a:path w="1893570" h="537210">
                  <a:moveTo>
                    <a:pt x="0" y="0"/>
                  </a:moveTo>
                  <a:lnTo>
                    <a:pt x="473202" y="76961"/>
                  </a:lnTo>
                  <a:lnTo>
                    <a:pt x="704088" y="128015"/>
                  </a:lnTo>
                  <a:lnTo>
                    <a:pt x="947166" y="192023"/>
                  </a:lnTo>
                  <a:lnTo>
                    <a:pt x="1177290" y="268985"/>
                  </a:lnTo>
                  <a:lnTo>
                    <a:pt x="1420368" y="358139"/>
                  </a:lnTo>
                  <a:lnTo>
                    <a:pt x="1893570" y="537209"/>
                  </a:lnTo>
                </a:path>
              </a:pathLst>
            </a:custGeom>
            <a:ln w="12788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65784" y="2141316"/>
            <a:ext cx="358140" cy="272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1914"/>
              </a:lnSpc>
              <a:spcBef>
                <a:spcPts val="110"/>
              </a:spcBef>
            </a:pPr>
            <a:r>
              <a:rPr sz="1600" spc="10" dirty="0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</a:pPr>
            <a:r>
              <a:rPr sz="1600" spc="10" dirty="0">
                <a:latin typeface="Arial"/>
                <a:cs typeface="Arial"/>
              </a:rPr>
              <a:t>90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</a:pPr>
            <a:r>
              <a:rPr sz="1600" spc="10" dirty="0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  <a:spcBef>
                <a:spcPts val="95"/>
              </a:spcBef>
            </a:pPr>
            <a:r>
              <a:rPr sz="1600" spc="10" dirty="0"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</a:pPr>
            <a:r>
              <a:rPr sz="1600" spc="10" dirty="0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</a:pPr>
            <a:r>
              <a:rPr sz="1600" spc="10" dirty="0"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0"/>
              </a:lnSpc>
            </a:pPr>
            <a:r>
              <a:rPr sz="1600" spc="10" dirty="0"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</a:pPr>
            <a:r>
              <a:rPr sz="1600" spc="10" dirty="0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  <a:spcBef>
                <a:spcPts val="95"/>
              </a:spcBef>
            </a:pPr>
            <a:r>
              <a:rPr sz="1600" spc="10" dirty="0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4"/>
              </a:lnSpc>
            </a:pPr>
            <a:r>
              <a:rPr sz="1600" spc="10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R="5715" algn="r">
              <a:lnSpc>
                <a:spcPts val="1914"/>
              </a:lnSpc>
            </a:pPr>
            <a:r>
              <a:rPr sz="1600" spc="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99988" y="4891407"/>
            <a:ext cx="1270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2262" y="4891407"/>
            <a:ext cx="2419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spc="15" dirty="0">
                <a:latin typeface="Arial"/>
                <a:cs typeface="Arial"/>
              </a:rPr>
              <a:t>2</a:t>
            </a:r>
            <a:r>
              <a:rPr sz="1600" spc="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09191" y="4891407"/>
            <a:ext cx="2419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spc="15" dirty="0">
                <a:latin typeface="Arial"/>
                <a:cs typeface="Arial"/>
              </a:rPr>
              <a:t>8</a:t>
            </a:r>
            <a:r>
              <a:rPr sz="1600" spc="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92345" y="4891407"/>
            <a:ext cx="3568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spc="15" dirty="0">
                <a:latin typeface="Arial"/>
                <a:cs typeface="Arial"/>
              </a:rPr>
              <a:t>10</a:t>
            </a:r>
            <a:r>
              <a:rPr sz="1600" spc="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40479" y="4783561"/>
            <a:ext cx="2336800" cy="6883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960"/>
              </a:spcBef>
              <a:tabLst>
                <a:tab pos="946150" algn="l"/>
              </a:tabLst>
            </a:pPr>
            <a:r>
              <a:rPr sz="1600" spc="10" dirty="0">
                <a:latin typeface="Arial"/>
                <a:cs typeface="Arial"/>
              </a:rPr>
              <a:t>40	60</a:t>
            </a:r>
            <a:endParaRPr sz="16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755"/>
              </a:spcBef>
            </a:pPr>
            <a:r>
              <a:rPr sz="1400" b="1" spc="50" dirty="0">
                <a:latin typeface="Arial"/>
                <a:cs typeface="Arial"/>
              </a:rPr>
              <a:t>Prevalence </a:t>
            </a:r>
            <a:r>
              <a:rPr sz="1400" b="1" spc="20" dirty="0">
                <a:latin typeface="Arial"/>
                <a:cs typeface="Arial"/>
              </a:rPr>
              <a:t>of </a:t>
            </a:r>
            <a:r>
              <a:rPr sz="1400" b="1" spc="30" dirty="0">
                <a:latin typeface="Arial"/>
                <a:cs typeface="Arial"/>
              </a:rPr>
              <a:t>Disease</a:t>
            </a:r>
            <a:r>
              <a:rPr sz="1400" b="1" spc="19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49181" y="2676631"/>
            <a:ext cx="226060" cy="17233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b="1" spc="10" dirty="0">
                <a:latin typeface="Arial"/>
                <a:cs typeface="Arial"/>
              </a:rPr>
              <a:t>Predicted Value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385756" y="1847278"/>
            <a:ext cx="1945005" cy="13335"/>
            <a:chOff x="3385756" y="1847278"/>
            <a:chExt cx="1945005" cy="13335"/>
          </a:xfrm>
        </p:grpSpPr>
        <p:sp>
          <p:nvSpPr>
            <p:cNvPr id="38" name="object 38"/>
            <p:cNvSpPr/>
            <p:nvPr/>
          </p:nvSpPr>
          <p:spPr>
            <a:xfrm>
              <a:off x="3392424" y="185394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7086" y="0"/>
                  </a:lnTo>
                </a:path>
              </a:pathLst>
            </a:custGeom>
            <a:ln w="127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17008" y="185394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7086" y="0"/>
                  </a:lnTo>
                </a:path>
              </a:pathLst>
            </a:custGeom>
            <a:ln w="12788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751326" y="1693730"/>
            <a:ext cx="11690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Positive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75909" y="1693730"/>
            <a:ext cx="12458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Arial"/>
                <a:cs typeface="Arial"/>
              </a:rPr>
              <a:t>Negative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2000" y="3265848"/>
            <a:ext cx="2018030" cy="107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0"/>
              </a:lnSpc>
            </a:pP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For test</a:t>
            </a:r>
            <a:r>
              <a:rPr sz="24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7F7F"/>
                </a:solidFill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5"/>
              </a:lnSpc>
            </a:pP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95%</a:t>
            </a:r>
            <a:r>
              <a:rPr sz="24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5"/>
              </a:lnSpc>
            </a:pP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95%</a:t>
            </a:r>
            <a:r>
              <a:rPr sz="24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7F7F"/>
                </a:solidFill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54652" y="3179826"/>
            <a:ext cx="2226310" cy="1213485"/>
            <a:chOff x="4454652" y="3179826"/>
            <a:chExt cx="2226310" cy="1213485"/>
          </a:xfrm>
        </p:grpSpPr>
        <p:sp>
          <p:nvSpPr>
            <p:cNvPr id="44" name="object 44"/>
            <p:cNvSpPr/>
            <p:nvPr/>
          </p:nvSpPr>
          <p:spPr>
            <a:xfrm>
              <a:off x="4479798" y="3204971"/>
              <a:ext cx="2200910" cy="1188085"/>
            </a:xfrm>
            <a:custGeom>
              <a:avLst/>
              <a:gdLst/>
              <a:ahLst/>
              <a:cxnLst/>
              <a:rect l="l" t="t" r="r" b="b"/>
              <a:pathLst>
                <a:path w="2200909" h="1188085">
                  <a:moveTo>
                    <a:pt x="2200656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0" y="1187970"/>
                  </a:lnTo>
                  <a:lnTo>
                    <a:pt x="2200656" y="1187970"/>
                  </a:lnTo>
                  <a:lnTo>
                    <a:pt x="2200656" y="1162050"/>
                  </a:lnTo>
                  <a:lnTo>
                    <a:pt x="220065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54652" y="3179826"/>
              <a:ext cx="2200275" cy="1187450"/>
            </a:xfrm>
            <a:custGeom>
              <a:avLst/>
              <a:gdLst/>
              <a:ahLst/>
              <a:cxnLst/>
              <a:rect l="l" t="t" r="r" b="b"/>
              <a:pathLst>
                <a:path w="2200275" h="1187450">
                  <a:moveTo>
                    <a:pt x="2199894" y="1187196"/>
                  </a:moveTo>
                  <a:lnTo>
                    <a:pt x="2199894" y="0"/>
                  </a:lnTo>
                  <a:lnTo>
                    <a:pt x="0" y="0"/>
                  </a:lnTo>
                  <a:lnTo>
                    <a:pt x="0" y="1187196"/>
                  </a:lnTo>
                  <a:lnTo>
                    <a:pt x="2199894" y="1187196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479797" y="3199129"/>
            <a:ext cx="2200910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1079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For test </a:t>
            </a:r>
            <a:r>
              <a:rPr sz="2400" spc="-10" dirty="0">
                <a:latin typeface="Arial"/>
                <a:cs typeface="Arial"/>
              </a:rPr>
              <a:t>with  </a:t>
            </a:r>
            <a:r>
              <a:rPr sz="2400" spc="-5" dirty="0">
                <a:latin typeface="Arial"/>
                <a:cs typeface="Arial"/>
              </a:rPr>
              <a:t>95%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  <a:p>
            <a:pPr marL="66675">
              <a:lnSpc>
                <a:spcPts val="2865"/>
              </a:lnSpc>
            </a:pPr>
            <a:r>
              <a:rPr sz="2400" spc="-5" dirty="0">
                <a:latin typeface="Arial"/>
                <a:cs typeface="Arial"/>
              </a:rPr>
              <a:t>95%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94673" y="6472072"/>
            <a:ext cx="2419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5"/>
              </a:lnSpc>
            </a:pPr>
            <a:r>
              <a:rPr sz="1800" spc="-95" dirty="0">
                <a:latin typeface="Trebuchet MS"/>
                <a:cs typeface="Trebuchet MS"/>
              </a:rPr>
              <a:t>62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502" y="6600490"/>
            <a:ext cx="8249284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0"/>
              </a:lnSpc>
            </a:pPr>
            <a:r>
              <a:rPr sz="1400" spc="-30" dirty="0">
                <a:latin typeface="Arial"/>
                <a:cs typeface="Arial"/>
              </a:rPr>
              <a:t>Adapted </a:t>
            </a:r>
            <a:r>
              <a:rPr sz="1400" spc="-5" dirty="0">
                <a:latin typeface="Arial"/>
                <a:cs typeface="Arial"/>
              </a:rPr>
              <a:t>from </a:t>
            </a:r>
            <a:r>
              <a:rPr sz="1400" spc="-60" dirty="0">
                <a:latin typeface="Arial"/>
                <a:cs typeface="Arial"/>
              </a:rPr>
              <a:t>Mausner </a:t>
            </a:r>
            <a:r>
              <a:rPr sz="1400" spc="-180" dirty="0">
                <a:latin typeface="Arial"/>
                <a:cs typeface="Arial"/>
              </a:rPr>
              <a:t>JS, </a:t>
            </a:r>
            <a:r>
              <a:rPr sz="1400" spc="-65" dirty="0">
                <a:latin typeface="Arial"/>
                <a:cs typeface="Arial"/>
              </a:rPr>
              <a:t>Kramer </a:t>
            </a:r>
            <a:r>
              <a:rPr sz="1400" spc="-55" dirty="0">
                <a:latin typeface="Arial"/>
                <a:cs typeface="Arial"/>
              </a:rPr>
              <a:t>S.Epidemiology: </a:t>
            </a:r>
            <a:r>
              <a:rPr sz="1400" spc="-60" dirty="0">
                <a:latin typeface="Arial"/>
                <a:cs typeface="Arial"/>
              </a:rPr>
              <a:t>an </a:t>
            </a:r>
            <a:r>
              <a:rPr sz="1400" spc="-10" dirty="0">
                <a:latin typeface="Arial"/>
                <a:cs typeface="Arial"/>
              </a:rPr>
              <a:t>Introductory </a:t>
            </a:r>
            <a:r>
              <a:rPr sz="1400" spc="-65" dirty="0">
                <a:latin typeface="Arial"/>
                <a:cs typeface="Arial"/>
              </a:rPr>
              <a:t>Text. </a:t>
            </a:r>
            <a:r>
              <a:rPr sz="1400" spc="-45" dirty="0">
                <a:latin typeface="Arial"/>
                <a:cs typeface="Arial"/>
              </a:rPr>
              <a:t>Philadelphia,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155" dirty="0">
                <a:latin typeface="Arial"/>
                <a:cs typeface="Arial"/>
              </a:rPr>
              <a:t>WB </a:t>
            </a:r>
            <a:r>
              <a:rPr sz="1400" spc="-80" dirty="0">
                <a:latin typeface="Arial"/>
                <a:cs typeface="Arial"/>
              </a:rPr>
              <a:t>Saunders </a:t>
            </a:r>
            <a:r>
              <a:rPr sz="1400" spc="-75" dirty="0">
                <a:latin typeface="Arial"/>
                <a:cs typeface="Arial"/>
              </a:rPr>
              <a:t>1985, </a:t>
            </a:r>
            <a:r>
              <a:rPr sz="1400" spc="-60" dirty="0">
                <a:latin typeface="Arial"/>
                <a:cs typeface="Arial"/>
              </a:rPr>
              <a:t>p221.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246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480" dirty="0">
                <a:latin typeface="Arial"/>
                <a:cs typeface="Arial"/>
              </a:rPr>
              <a:t>So </a:t>
            </a:r>
            <a:r>
              <a:rPr sz="3000" b="0" i="1" spc="-105" dirty="0">
                <a:latin typeface="Arial"/>
                <a:cs typeface="Arial"/>
              </a:rPr>
              <a:t>If </a:t>
            </a:r>
            <a:r>
              <a:rPr sz="3000" b="0" i="1" spc="-229" dirty="0">
                <a:latin typeface="Arial"/>
                <a:cs typeface="Arial"/>
              </a:rPr>
              <a:t>a </a:t>
            </a:r>
            <a:r>
              <a:rPr sz="3000" b="0" i="1" spc="-340" dirty="0">
                <a:latin typeface="Arial"/>
                <a:cs typeface="Arial"/>
              </a:rPr>
              <a:t>Person </a:t>
            </a:r>
            <a:r>
              <a:rPr sz="3000" b="0" i="1" spc="-375" dirty="0">
                <a:latin typeface="Arial"/>
                <a:cs typeface="Arial"/>
              </a:rPr>
              <a:t>Tests </a:t>
            </a:r>
            <a:r>
              <a:rPr sz="3000" b="0" i="1" spc="-250" dirty="0">
                <a:latin typeface="Arial"/>
                <a:cs typeface="Arial"/>
              </a:rPr>
              <a:t>Positive</a:t>
            </a:r>
            <a:r>
              <a:rPr sz="3000" b="0" i="1" spc="-470" dirty="0">
                <a:latin typeface="Arial"/>
                <a:cs typeface="Arial"/>
              </a:rPr>
              <a:t> </a:t>
            </a:r>
            <a:r>
              <a:rPr sz="3000" b="0" i="1" dirty="0">
                <a:latin typeface="Arial"/>
                <a:cs typeface="Arial"/>
              </a:rPr>
              <a:t>…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59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36"/>
            <a:ext cx="8176895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that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has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depends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70" dirty="0">
                <a:latin typeface="Arial"/>
                <a:cs typeface="Arial"/>
              </a:rPr>
              <a:t>prevalence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30" dirty="0">
                <a:latin typeface="Arial"/>
                <a:cs typeface="Arial"/>
              </a:rPr>
              <a:t>disease </a:t>
            </a:r>
            <a:r>
              <a:rPr sz="2400" spc="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population </a:t>
            </a:r>
            <a:r>
              <a:rPr sz="2400" spc="-40" dirty="0">
                <a:latin typeface="Arial"/>
                <a:cs typeface="Arial"/>
              </a:rPr>
              <a:t>tested </a:t>
            </a:r>
            <a:r>
              <a:rPr sz="2400" spc="-55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10" dirty="0">
                <a:latin typeface="Arial"/>
                <a:cs typeface="Arial"/>
              </a:rPr>
              <a:t>validity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(sensitivity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specificity)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8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5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general,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specificity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has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impact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predictive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2116" y="6443726"/>
            <a:ext cx="13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950" y="2513788"/>
            <a:ext cx="342265" cy="2300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80"/>
              </a:lnSpc>
            </a:pPr>
            <a:r>
              <a:rPr sz="2200" spc="-50" dirty="0">
                <a:latin typeface="Arial"/>
                <a:cs typeface="Arial"/>
              </a:rPr>
              <a:t>Number </a:t>
            </a:r>
            <a:r>
              <a:rPr sz="2200" spc="5" dirty="0">
                <a:latin typeface="Arial"/>
                <a:cs typeface="Arial"/>
              </a:rPr>
              <a:t>of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subjects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8100" y="2225548"/>
            <a:ext cx="6897370" cy="3281679"/>
            <a:chOff x="1308100" y="2225548"/>
            <a:chExt cx="6897370" cy="3281679"/>
          </a:xfrm>
        </p:grpSpPr>
        <p:sp>
          <p:nvSpPr>
            <p:cNvPr id="5" name="object 5"/>
            <p:cNvSpPr/>
            <p:nvPr/>
          </p:nvSpPr>
          <p:spPr>
            <a:xfrm>
              <a:off x="1645920" y="2295906"/>
              <a:ext cx="162560" cy="3126105"/>
            </a:xfrm>
            <a:custGeom>
              <a:avLst/>
              <a:gdLst/>
              <a:ahLst/>
              <a:cxnLst/>
              <a:rect l="l" t="t" r="r" b="b"/>
              <a:pathLst>
                <a:path w="162560" h="3126104">
                  <a:moveTo>
                    <a:pt x="162306" y="3125724"/>
                  </a:moveTo>
                  <a:lnTo>
                    <a:pt x="162306" y="0"/>
                  </a:lnTo>
                  <a:lnTo>
                    <a:pt x="0" y="0"/>
                  </a:lnTo>
                  <a:lnTo>
                    <a:pt x="0" y="3125724"/>
                  </a:lnTo>
                  <a:lnTo>
                    <a:pt x="162306" y="3125724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920" y="2295144"/>
              <a:ext cx="162560" cy="3126740"/>
            </a:xfrm>
            <a:custGeom>
              <a:avLst/>
              <a:gdLst/>
              <a:ahLst/>
              <a:cxnLst/>
              <a:rect l="l" t="t" r="r" b="b"/>
              <a:pathLst>
                <a:path w="162560" h="3126740">
                  <a:moveTo>
                    <a:pt x="0" y="3126486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3126486"/>
                  </a:lnTo>
                  <a:lnTo>
                    <a:pt x="0" y="3126486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1377" y="3635502"/>
              <a:ext cx="161925" cy="1786255"/>
            </a:xfrm>
            <a:custGeom>
              <a:avLst/>
              <a:gdLst/>
              <a:ahLst/>
              <a:cxnLst/>
              <a:rect l="l" t="t" r="r" b="b"/>
              <a:pathLst>
                <a:path w="161925" h="1786254">
                  <a:moveTo>
                    <a:pt x="161544" y="1786127"/>
                  </a:moveTo>
                  <a:lnTo>
                    <a:pt x="161544" y="0"/>
                  </a:lnTo>
                  <a:lnTo>
                    <a:pt x="0" y="0"/>
                  </a:lnTo>
                  <a:lnTo>
                    <a:pt x="0" y="1786127"/>
                  </a:lnTo>
                  <a:lnTo>
                    <a:pt x="161544" y="1786127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1377" y="3635502"/>
              <a:ext cx="161925" cy="1786255"/>
            </a:xfrm>
            <a:custGeom>
              <a:avLst/>
              <a:gdLst/>
              <a:ahLst/>
              <a:cxnLst/>
              <a:rect l="l" t="t" r="r" b="b"/>
              <a:pathLst>
                <a:path w="161925" h="1786254">
                  <a:moveTo>
                    <a:pt x="0" y="1786127"/>
                  </a:moveTo>
                  <a:lnTo>
                    <a:pt x="0" y="0"/>
                  </a:lnTo>
                  <a:lnTo>
                    <a:pt x="161544" y="0"/>
                  </a:lnTo>
                  <a:lnTo>
                    <a:pt x="161544" y="1786127"/>
                  </a:lnTo>
                  <a:lnTo>
                    <a:pt x="0" y="1786127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6073" y="3954780"/>
              <a:ext cx="163830" cy="1466850"/>
            </a:xfrm>
            <a:custGeom>
              <a:avLst/>
              <a:gdLst/>
              <a:ahLst/>
              <a:cxnLst/>
              <a:rect l="l" t="t" r="r" b="b"/>
              <a:pathLst>
                <a:path w="163830" h="1466850">
                  <a:moveTo>
                    <a:pt x="163830" y="1466850"/>
                  </a:moveTo>
                  <a:lnTo>
                    <a:pt x="163830" y="0"/>
                  </a:lnTo>
                  <a:lnTo>
                    <a:pt x="0" y="0"/>
                  </a:lnTo>
                  <a:lnTo>
                    <a:pt x="0" y="1466850"/>
                  </a:lnTo>
                  <a:lnTo>
                    <a:pt x="163830" y="146685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6073" y="3954780"/>
              <a:ext cx="163830" cy="1466850"/>
            </a:xfrm>
            <a:custGeom>
              <a:avLst/>
              <a:gdLst/>
              <a:ahLst/>
              <a:cxnLst/>
              <a:rect l="l" t="t" r="r" b="b"/>
              <a:pathLst>
                <a:path w="163830" h="1466850">
                  <a:moveTo>
                    <a:pt x="0" y="1466850"/>
                  </a:moveTo>
                  <a:lnTo>
                    <a:pt x="0" y="0"/>
                  </a:lnTo>
                  <a:lnTo>
                    <a:pt x="163830" y="0"/>
                  </a:lnTo>
                  <a:lnTo>
                    <a:pt x="163830" y="1466850"/>
                  </a:lnTo>
                  <a:lnTo>
                    <a:pt x="0" y="146685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3055" y="5165598"/>
              <a:ext cx="161925" cy="256540"/>
            </a:xfrm>
            <a:custGeom>
              <a:avLst/>
              <a:gdLst/>
              <a:ahLst/>
              <a:cxnLst/>
              <a:rect l="l" t="t" r="r" b="b"/>
              <a:pathLst>
                <a:path w="161925" h="256539">
                  <a:moveTo>
                    <a:pt x="161544" y="256032"/>
                  </a:moveTo>
                  <a:lnTo>
                    <a:pt x="161544" y="0"/>
                  </a:lnTo>
                  <a:lnTo>
                    <a:pt x="0" y="0"/>
                  </a:lnTo>
                  <a:lnTo>
                    <a:pt x="0" y="256032"/>
                  </a:lnTo>
                  <a:lnTo>
                    <a:pt x="161544" y="256032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2294" y="5165598"/>
              <a:ext cx="162560" cy="256540"/>
            </a:xfrm>
            <a:custGeom>
              <a:avLst/>
              <a:gdLst/>
              <a:ahLst/>
              <a:cxnLst/>
              <a:rect l="l" t="t" r="r" b="b"/>
              <a:pathLst>
                <a:path w="162560" h="256539">
                  <a:moveTo>
                    <a:pt x="0" y="256032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256032"/>
                  </a:lnTo>
                  <a:lnTo>
                    <a:pt x="0" y="256032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7752" y="5294376"/>
              <a:ext cx="162560" cy="127635"/>
            </a:xfrm>
            <a:custGeom>
              <a:avLst/>
              <a:gdLst/>
              <a:ahLst/>
              <a:cxnLst/>
              <a:rect l="l" t="t" r="r" b="b"/>
              <a:pathLst>
                <a:path w="162560" h="127635">
                  <a:moveTo>
                    <a:pt x="162306" y="127253"/>
                  </a:moveTo>
                  <a:lnTo>
                    <a:pt x="162306" y="0"/>
                  </a:lnTo>
                  <a:lnTo>
                    <a:pt x="0" y="0"/>
                  </a:lnTo>
                  <a:lnTo>
                    <a:pt x="0" y="127253"/>
                  </a:lnTo>
                  <a:lnTo>
                    <a:pt x="162306" y="1272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7752" y="5294376"/>
              <a:ext cx="162560" cy="127635"/>
            </a:xfrm>
            <a:custGeom>
              <a:avLst/>
              <a:gdLst/>
              <a:ahLst/>
              <a:cxnLst/>
              <a:rect l="l" t="t" r="r" b="b"/>
              <a:pathLst>
                <a:path w="162560" h="127635">
                  <a:moveTo>
                    <a:pt x="0" y="127254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127254"/>
                  </a:lnTo>
                  <a:lnTo>
                    <a:pt x="0" y="12725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2447" y="5294376"/>
              <a:ext cx="162560" cy="127635"/>
            </a:xfrm>
            <a:custGeom>
              <a:avLst/>
              <a:gdLst/>
              <a:ahLst/>
              <a:cxnLst/>
              <a:rect l="l" t="t" r="r" b="b"/>
              <a:pathLst>
                <a:path w="162560" h="127635">
                  <a:moveTo>
                    <a:pt x="162305" y="127253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127253"/>
                  </a:lnTo>
                  <a:lnTo>
                    <a:pt x="162305" y="1272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22447" y="5294376"/>
              <a:ext cx="162560" cy="127635"/>
            </a:xfrm>
            <a:custGeom>
              <a:avLst/>
              <a:gdLst/>
              <a:ahLst/>
              <a:cxnLst/>
              <a:rect l="l" t="t" r="r" b="b"/>
              <a:pathLst>
                <a:path w="162560" h="127635">
                  <a:moveTo>
                    <a:pt x="0" y="127254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127254"/>
                  </a:lnTo>
                  <a:lnTo>
                    <a:pt x="0" y="12725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94126" y="5294376"/>
              <a:ext cx="162560" cy="127635"/>
            </a:xfrm>
            <a:custGeom>
              <a:avLst/>
              <a:gdLst/>
              <a:ahLst/>
              <a:cxnLst/>
              <a:rect l="l" t="t" r="r" b="b"/>
              <a:pathLst>
                <a:path w="162560" h="127635">
                  <a:moveTo>
                    <a:pt x="162305" y="127253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127253"/>
                  </a:lnTo>
                  <a:lnTo>
                    <a:pt x="162305" y="1272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4126" y="5294376"/>
              <a:ext cx="162560" cy="127635"/>
            </a:xfrm>
            <a:custGeom>
              <a:avLst/>
              <a:gdLst/>
              <a:ahLst/>
              <a:cxnLst/>
              <a:rect l="l" t="t" r="r" b="b"/>
              <a:pathLst>
                <a:path w="162560" h="127635">
                  <a:moveTo>
                    <a:pt x="0" y="127254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127254"/>
                  </a:lnTo>
                  <a:lnTo>
                    <a:pt x="0" y="12725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8976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60" h="381000">
                  <a:moveTo>
                    <a:pt x="162305" y="381000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162305" y="38100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8976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60" h="381000">
                  <a:moveTo>
                    <a:pt x="0" y="381000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3810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35195" y="5294376"/>
              <a:ext cx="161290" cy="127635"/>
            </a:xfrm>
            <a:custGeom>
              <a:avLst/>
              <a:gdLst/>
              <a:ahLst/>
              <a:cxnLst/>
              <a:rect l="l" t="t" r="r" b="b"/>
              <a:pathLst>
                <a:path w="161289" h="127635">
                  <a:moveTo>
                    <a:pt x="160782" y="127253"/>
                  </a:moveTo>
                  <a:lnTo>
                    <a:pt x="160782" y="0"/>
                  </a:lnTo>
                  <a:lnTo>
                    <a:pt x="0" y="0"/>
                  </a:lnTo>
                  <a:lnTo>
                    <a:pt x="0" y="127253"/>
                  </a:lnTo>
                  <a:lnTo>
                    <a:pt x="160782" y="1272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35195" y="5294376"/>
              <a:ext cx="161290" cy="127635"/>
            </a:xfrm>
            <a:custGeom>
              <a:avLst/>
              <a:gdLst/>
              <a:ahLst/>
              <a:cxnLst/>
              <a:rect l="l" t="t" r="r" b="b"/>
              <a:pathLst>
                <a:path w="161289" h="127635">
                  <a:moveTo>
                    <a:pt x="0" y="127254"/>
                  </a:moveTo>
                  <a:lnTo>
                    <a:pt x="0" y="0"/>
                  </a:lnTo>
                  <a:lnTo>
                    <a:pt x="160782" y="0"/>
                  </a:lnTo>
                  <a:lnTo>
                    <a:pt x="160782" y="127254"/>
                  </a:lnTo>
                  <a:lnTo>
                    <a:pt x="0" y="12725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9129" y="5294376"/>
              <a:ext cx="161925" cy="127635"/>
            </a:xfrm>
            <a:custGeom>
              <a:avLst/>
              <a:gdLst/>
              <a:ahLst/>
              <a:cxnLst/>
              <a:rect l="l" t="t" r="r" b="b"/>
              <a:pathLst>
                <a:path w="161925" h="127635">
                  <a:moveTo>
                    <a:pt x="161544" y="127253"/>
                  </a:moveTo>
                  <a:lnTo>
                    <a:pt x="161544" y="0"/>
                  </a:lnTo>
                  <a:lnTo>
                    <a:pt x="0" y="0"/>
                  </a:lnTo>
                  <a:lnTo>
                    <a:pt x="0" y="127253"/>
                  </a:lnTo>
                  <a:lnTo>
                    <a:pt x="161544" y="1272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69129" y="5294376"/>
              <a:ext cx="161925" cy="127635"/>
            </a:xfrm>
            <a:custGeom>
              <a:avLst/>
              <a:gdLst/>
              <a:ahLst/>
              <a:cxnLst/>
              <a:rect l="l" t="t" r="r" b="b"/>
              <a:pathLst>
                <a:path w="161925" h="127635">
                  <a:moveTo>
                    <a:pt x="0" y="127254"/>
                  </a:moveTo>
                  <a:lnTo>
                    <a:pt x="0" y="0"/>
                  </a:lnTo>
                  <a:lnTo>
                    <a:pt x="161544" y="0"/>
                  </a:lnTo>
                  <a:lnTo>
                    <a:pt x="161544" y="127254"/>
                  </a:lnTo>
                  <a:lnTo>
                    <a:pt x="0" y="12725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05350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60" h="381000">
                  <a:moveTo>
                    <a:pt x="162305" y="381000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162305" y="38100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05350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60" h="381000">
                  <a:moveTo>
                    <a:pt x="0" y="381000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3810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40046" y="5165598"/>
              <a:ext cx="162560" cy="256540"/>
            </a:xfrm>
            <a:custGeom>
              <a:avLst/>
              <a:gdLst/>
              <a:ahLst/>
              <a:cxnLst/>
              <a:rect l="l" t="t" r="r" b="b"/>
              <a:pathLst>
                <a:path w="162560" h="256539">
                  <a:moveTo>
                    <a:pt x="162305" y="256032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256032"/>
                  </a:lnTo>
                  <a:lnTo>
                    <a:pt x="162305" y="256032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40046" y="5165598"/>
              <a:ext cx="162560" cy="256540"/>
            </a:xfrm>
            <a:custGeom>
              <a:avLst/>
              <a:gdLst/>
              <a:ahLst/>
              <a:cxnLst/>
              <a:rect l="l" t="t" r="r" b="b"/>
              <a:pathLst>
                <a:path w="162560" h="256539">
                  <a:moveTo>
                    <a:pt x="0" y="256032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256032"/>
                  </a:lnTo>
                  <a:lnTo>
                    <a:pt x="0" y="256032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77028" y="5040630"/>
              <a:ext cx="160020" cy="381000"/>
            </a:xfrm>
            <a:custGeom>
              <a:avLst/>
              <a:gdLst/>
              <a:ahLst/>
              <a:cxnLst/>
              <a:rect l="l" t="t" r="r" b="b"/>
              <a:pathLst>
                <a:path w="160020" h="381000">
                  <a:moveTo>
                    <a:pt x="160020" y="381000"/>
                  </a:moveTo>
                  <a:lnTo>
                    <a:pt x="160020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160020" y="38100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77028" y="5040630"/>
              <a:ext cx="160020" cy="381000"/>
            </a:xfrm>
            <a:custGeom>
              <a:avLst/>
              <a:gdLst/>
              <a:ahLst/>
              <a:cxnLst/>
              <a:rect l="l" t="t" r="r" b="b"/>
              <a:pathLst>
                <a:path w="160020" h="381000">
                  <a:moveTo>
                    <a:pt x="0" y="381000"/>
                  </a:moveTo>
                  <a:lnTo>
                    <a:pt x="0" y="0"/>
                  </a:lnTo>
                  <a:lnTo>
                    <a:pt x="160020" y="0"/>
                  </a:lnTo>
                  <a:lnTo>
                    <a:pt x="160020" y="3810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200" y="4529327"/>
              <a:ext cx="162560" cy="892810"/>
            </a:xfrm>
            <a:custGeom>
              <a:avLst/>
              <a:gdLst/>
              <a:ahLst/>
              <a:cxnLst/>
              <a:rect l="l" t="t" r="r" b="b"/>
              <a:pathLst>
                <a:path w="162560" h="892810">
                  <a:moveTo>
                    <a:pt x="162305" y="892301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892302"/>
                  </a:lnTo>
                  <a:lnTo>
                    <a:pt x="162305" y="892301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0200" y="4529327"/>
              <a:ext cx="162560" cy="892810"/>
            </a:xfrm>
            <a:custGeom>
              <a:avLst/>
              <a:gdLst/>
              <a:ahLst/>
              <a:cxnLst/>
              <a:rect l="l" t="t" r="r" b="b"/>
              <a:pathLst>
                <a:path w="162560" h="892810">
                  <a:moveTo>
                    <a:pt x="0" y="892302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892302"/>
                  </a:lnTo>
                  <a:lnTo>
                    <a:pt x="0" y="892302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46420" y="3954780"/>
              <a:ext cx="162560" cy="1466850"/>
            </a:xfrm>
            <a:custGeom>
              <a:avLst/>
              <a:gdLst/>
              <a:ahLst/>
              <a:cxnLst/>
              <a:rect l="l" t="t" r="r" b="b"/>
              <a:pathLst>
                <a:path w="162560" h="1466850">
                  <a:moveTo>
                    <a:pt x="162305" y="1466850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1466850"/>
                  </a:lnTo>
                  <a:lnTo>
                    <a:pt x="162305" y="146685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46420" y="3954780"/>
              <a:ext cx="162560" cy="1466850"/>
            </a:xfrm>
            <a:custGeom>
              <a:avLst/>
              <a:gdLst/>
              <a:ahLst/>
              <a:cxnLst/>
              <a:rect l="l" t="t" r="r" b="b"/>
              <a:pathLst>
                <a:path w="162560" h="1466850">
                  <a:moveTo>
                    <a:pt x="0" y="1466850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1466850"/>
                  </a:lnTo>
                  <a:lnTo>
                    <a:pt x="0" y="146685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81878" y="3890772"/>
              <a:ext cx="161925" cy="1530985"/>
            </a:xfrm>
            <a:custGeom>
              <a:avLst/>
              <a:gdLst/>
              <a:ahLst/>
              <a:cxnLst/>
              <a:rect l="l" t="t" r="r" b="b"/>
              <a:pathLst>
                <a:path w="161925" h="1530985">
                  <a:moveTo>
                    <a:pt x="161544" y="1530858"/>
                  </a:moveTo>
                  <a:lnTo>
                    <a:pt x="161544" y="0"/>
                  </a:lnTo>
                  <a:lnTo>
                    <a:pt x="0" y="0"/>
                  </a:lnTo>
                  <a:lnTo>
                    <a:pt x="0" y="1530858"/>
                  </a:lnTo>
                  <a:lnTo>
                    <a:pt x="161544" y="1530858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81878" y="3890772"/>
              <a:ext cx="161925" cy="1530985"/>
            </a:xfrm>
            <a:custGeom>
              <a:avLst/>
              <a:gdLst/>
              <a:ahLst/>
              <a:cxnLst/>
              <a:rect l="l" t="t" r="r" b="b"/>
              <a:pathLst>
                <a:path w="161925" h="1530985">
                  <a:moveTo>
                    <a:pt x="0" y="1530858"/>
                  </a:moveTo>
                  <a:lnTo>
                    <a:pt x="0" y="0"/>
                  </a:lnTo>
                  <a:lnTo>
                    <a:pt x="161544" y="0"/>
                  </a:lnTo>
                  <a:lnTo>
                    <a:pt x="161544" y="1530858"/>
                  </a:lnTo>
                  <a:lnTo>
                    <a:pt x="0" y="1530858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16573" y="3508248"/>
              <a:ext cx="163830" cy="1913889"/>
            </a:xfrm>
            <a:custGeom>
              <a:avLst/>
              <a:gdLst/>
              <a:ahLst/>
              <a:cxnLst/>
              <a:rect l="l" t="t" r="r" b="b"/>
              <a:pathLst>
                <a:path w="163829" h="1913889">
                  <a:moveTo>
                    <a:pt x="163829" y="1913381"/>
                  </a:moveTo>
                  <a:lnTo>
                    <a:pt x="163829" y="0"/>
                  </a:lnTo>
                  <a:lnTo>
                    <a:pt x="0" y="0"/>
                  </a:lnTo>
                  <a:lnTo>
                    <a:pt x="0" y="1913381"/>
                  </a:lnTo>
                  <a:lnTo>
                    <a:pt x="163829" y="1913381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6573" y="3508248"/>
              <a:ext cx="163830" cy="1913889"/>
            </a:xfrm>
            <a:custGeom>
              <a:avLst/>
              <a:gdLst/>
              <a:ahLst/>
              <a:cxnLst/>
              <a:rect l="l" t="t" r="r" b="b"/>
              <a:pathLst>
                <a:path w="163829" h="1913889">
                  <a:moveTo>
                    <a:pt x="0" y="1913382"/>
                  </a:moveTo>
                  <a:lnTo>
                    <a:pt x="0" y="0"/>
                  </a:lnTo>
                  <a:lnTo>
                    <a:pt x="163830" y="0"/>
                  </a:lnTo>
                  <a:lnTo>
                    <a:pt x="163830" y="1913382"/>
                  </a:lnTo>
                  <a:lnTo>
                    <a:pt x="0" y="1913382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1270" y="3890772"/>
              <a:ext cx="163830" cy="1530985"/>
            </a:xfrm>
            <a:custGeom>
              <a:avLst/>
              <a:gdLst/>
              <a:ahLst/>
              <a:cxnLst/>
              <a:rect l="l" t="t" r="r" b="b"/>
              <a:pathLst>
                <a:path w="163829" h="1530985">
                  <a:moveTo>
                    <a:pt x="163829" y="1530858"/>
                  </a:moveTo>
                  <a:lnTo>
                    <a:pt x="163829" y="0"/>
                  </a:lnTo>
                  <a:lnTo>
                    <a:pt x="0" y="0"/>
                  </a:lnTo>
                  <a:lnTo>
                    <a:pt x="0" y="1530858"/>
                  </a:lnTo>
                  <a:lnTo>
                    <a:pt x="163829" y="1530858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1270" y="3890772"/>
              <a:ext cx="163830" cy="1530985"/>
            </a:xfrm>
            <a:custGeom>
              <a:avLst/>
              <a:gdLst/>
              <a:ahLst/>
              <a:cxnLst/>
              <a:rect l="l" t="t" r="r" b="b"/>
              <a:pathLst>
                <a:path w="163829" h="1530985">
                  <a:moveTo>
                    <a:pt x="0" y="1530858"/>
                  </a:moveTo>
                  <a:lnTo>
                    <a:pt x="0" y="0"/>
                  </a:lnTo>
                  <a:lnTo>
                    <a:pt x="163830" y="0"/>
                  </a:lnTo>
                  <a:lnTo>
                    <a:pt x="163830" y="1530858"/>
                  </a:lnTo>
                  <a:lnTo>
                    <a:pt x="0" y="1530858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86728" y="4019550"/>
              <a:ext cx="163830" cy="1402080"/>
            </a:xfrm>
            <a:custGeom>
              <a:avLst/>
              <a:gdLst/>
              <a:ahLst/>
              <a:cxnLst/>
              <a:rect l="l" t="t" r="r" b="b"/>
              <a:pathLst>
                <a:path w="163829" h="1402079">
                  <a:moveTo>
                    <a:pt x="163829" y="1402079"/>
                  </a:moveTo>
                  <a:lnTo>
                    <a:pt x="163829" y="0"/>
                  </a:lnTo>
                  <a:lnTo>
                    <a:pt x="0" y="0"/>
                  </a:lnTo>
                  <a:lnTo>
                    <a:pt x="0" y="1402079"/>
                  </a:lnTo>
                  <a:lnTo>
                    <a:pt x="163829" y="1402079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86728" y="4019550"/>
              <a:ext cx="163830" cy="1402080"/>
            </a:xfrm>
            <a:custGeom>
              <a:avLst/>
              <a:gdLst/>
              <a:ahLst/>
              <a:cxnLst/>
              <a:rect l="l" t="t" r="r" b="b"/>
              <a:pathLst>
                <a:path w="163829" h="1402079">
                  <a:moveTo>
                    <a:pt x="0" y="1402080"/>
                  </a:moveTo>
                  <a:lnTo>
                    <a:pt x="0" y="0"/>
                  </a:lnTo>
                  <a:lnTo>
                    <a:pt x="163830" y="0"/>
                  </a:lnTo>
                  <a:lnTo>
                    <a:pt x="163830" y="1402080"/>
                  </a:lnTo>
                  <a:lnTo>
                    <a:pt x="0" y="140208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22947" y="4019550"/>
              <a:ext cx="162560" cy="1402080"/>
            </a:xfrm>
            <a:custGeom>
              <a:avLst/>
              <a:gdLst/>
              <a:ahLst/>
              <a:cxnLst/>
              <a:rect l="l" t="t" r="r" b="b"/>
              <a:pathLst>
                <a:path w="162559" h="1402079">
                  <a:moveTo>
                    <a:pt x="162305" y="1402079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1402079"/>
                  </a:lnTo>
                  <a:lnTo>
                    <a:pt x="162305" y="1402079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22947" y="4019550"/>
              <a:ext cx="162560" cy="1402080"/>
            </a:xfrm>
            <a:custGeom>
              <a:avLst/>
              <a:gdLst/>
              <a:ahLst/>
              <a:cxnLst/>
              <a:rect l="l" t="t" r="r" b="b"/>
              <a:pathLst>
                <a:path w="162559" h="1402079">
                  <a:moveTo>
                    <a:pt x="0" y="1402080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1402080"/>
                  </a:lnTo>
                  <a:lnTo>
                    <a:pt x="0" y="140208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58405" y="4783074"/>
              <a:ext cx="161925" cy="638810"/>
            </a:xfrm>
            <a:custGeom>
              <a:avLst/>
              <a:gdLst/>
              <a:ahLst/>
              <a:cxnLst/>
              <a:rect l="l" t="t" r="r" b="b"/>
              <a:pathLst>
                <a:path w="161925" h="638810">
                  <a:moveTo>
                    <a:pt x="161544" y="638555"/>
                  </a:moveTo>
                  <a:lnTo>
                    <a:pt x="161544" y="0"/>
                  </a:lnTo>
                  <a:lnTo>
                    <a:pt x="0" y="0"/>
                  </a:lnTo>
                  <a:lnTo>
                    <a:pt x="0" y="638555"/>
                  </a:lnTo>
                  <a:lnTo>
                    <a:pt x="161544" y="638555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57644" y="4783074"/>
              <a:ext cx="162560" cy="638810"/>
            </a:xfrm>
            <a:custGeom>
              <a:avLst/>
              <a:gdLst/>
              <a:ahLst/>
              <a:cxnLst/>
              <a:rect l="l" t="t" r="r" b="b"/>
              <a:pathLst>
                <a:path w="162559" h="638810">
                  <a:moveTo>
                    <a:pt x="0" y="638556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638556"/>
                  </a:lnTo>
                  <a:lnTo>
                    <a:pt x="0" y="638556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94626" y="5165598"/>
              <a:ext cx="162560" cy="256540"/>
            </a:xfrm>
            <a:custGeom>
              <a:avLst/>
              <a:gdLst/>
              <a:ahLst/>
              <a:cxnLst/>
              <a:rect l="l" t="t" r="r" b="b"/>
              <a:pathLst>
                <a:path w="162559" h="256539">
                  <a:moveTo>
                    <a:pt x="162305" y="256032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256032"/>
                  </a:lnTo>
                  <a:lnTo>
                    <a:pt x="162305" y="256032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94626" y="5165598"/>
              <a:ext cx="162560" cy="256540"/>
            </a:xfrm>
            <a:custGeom>
              <a:avLst/>
              <a:gdLst/>
              <a:ahLst/>
              <a:cxnLst/>
              <a:rect l="l" t="t" r="r" b="b"/>
              <a:pathLst>
                <a:path w="162559" h="256539">
                  <a:moveTo>
                    <a:pt x="0" y="256032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256032"/>
                  </a:lnTo>
                  <a:lnTo>
                    <a:pt x="0" y="256032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29321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59" h="381000">
                  <a:moveTo>
                    <a:pt x="162305" y="381000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162305" y="38100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29321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59" h="381000">
                  <a:moveTo>
                    <a:pt x="0" y="381000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3810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66303" y="5294376"/>
              <a:ext cx="160020" cy="127635"/>
            </a:xfrm>
            <a:custGeom>
              <a:avLst/>
              <a:gdLst/>
              <a:ahLst/>
              <a:cxnLst/>
              <a:rect l="l" t="t" r="r" b="b"/>
              <a:pathLst>
                <a:path w="160020" h="127635">
                  <a:moveTo>
                    <a:pt x="160020" y="127253"/>
                  </a:moveTo>
                  <a:lnTo>
                    <a:pt x="160020" y="0"/>
                  </a:lnTo>
                  <a:lnTo>
                    <a:pt x="0" y="0"/>
                  </a:lnTo>
                  <a:lnTo>
                    <a:pt x="0" y="127253"/>
                  </a:lnTo>
                  <a:lnTo>
                    <a:pt x="160020" y="1272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66303" y="5294376"/>
              <a:ext cx="160020" cy="127635"/>
            </a:xfrm>
            <a:custGeom>
              <a:avLst/>
              <a:gdLst/>
              <a:ahLst/>
              <a:cxnLst/>
              <a:rect l="l" t="t" r="r" b="b"/>
              <a:pathLst>
                <a:path w="160020" h="127635">
                  <a:moveTo>
                    <a:pt x="0" y="127254"/>
                  </a:moveTo>
                  <a:lnTo>
                    <a:pt x="0" y="0"/>
                  </a:lnTo>
                  <a:lnTo>
                    <a:pt x="160020" y="0"/>
                  </a:lnTo>
                  <a:lnTo>
                    <a:pt x="160020" y="127254"/>
                  </a:lnTo>
                  <a:lnTo>
                    <a:pt x="0" y="12725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99476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59" h="381000">
                  <a:moveTo>
                    <a:pt x="162305" y="381000"/>
                  </a:moveTo>
                  <a:lnTo>
                    <a:pt x="162305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162305" y="38100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99476" y="5040630"/>
              <a:ext cx="162560" cy="381000"/>
            </a:xfrm>
            <a:custGeom>
              <a:avLst/>
              <a:gdLst/>
              <a:ahLst/>
              <a:cxnLst/>
              <a:rect l="l" t="t" r="r" b="b"/>
              <a:pathLst>
                <a:path w="162559" h="381000">
                  <a:moveTo>
                    <a:pt x="0" y="381000"/>
                  </a:moveTo>
                  <a:lnTo>
                    <a:pt x="0" y="0"/>
                  </a:lnTo>
                  <a:lnTo>
                    <a:pt x="162306" y="0"/>
                  </a:lnTo>
                  <a:lnTo>
                    <a:pt x="162306" y="3810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74647" y="2237994"/>
              <a:ext cx="0" cy="3176905"/>
            </a:xfrm>
            <a:custGeom>
              <a:avLst/>
              <a:gdLst/>
              <a:ahLst/>
              <a:cxnLst/>
              <a:rect l="l" t="t" r="r" b="b"/>
              <a:pathLst>
                <a:path h="3176904">
                  <a:moveTo>
                    <a:pt x="0" y="0"/>
                  </a:moveTo>
                  <a:lnTo>
                    <a:pt x="0" y="31767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14450" y="542163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14450" y="478307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14450" y="414528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14450" y="3508248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14450" y="287045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14450" y="2231898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79219" y="5421630"/>
              <a:ext cx="6814184" cy="0"/>
            </a:xfrm>
            <a:custGeom>
              <a:avLst/>
              <a:gdLst/>
              <a:ahLst/>
              <a:cxnLst/>
              <a:rect l="l" t="t" r="r" b="b"/>
              <a:pathLst>
                <a:path w="6814184">
                  <a:moveTo>
                    <a:pt x="0" y="0"/>
                  </a:moveTo>
                  <a:lnTo>
                    <a:pt x="681380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74647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09343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44801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79498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1648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1175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85872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21329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5755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92245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27704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6240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19862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32554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68773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0347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38928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73623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0832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45302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78473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14694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550152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87896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21829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25805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92746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729728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962900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99119" y="541477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66367" y="2100299"/>
            <a:ext cx="274320" cy="350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85" dirty="0">
                <a:latin typeface="Arial"/>
                <a:cs typeface="Arial"/>
              </a:rPr>
              <a:t>25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20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15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65501" y="5495035"/>
            <a:ext cx="32042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3670" algn="l"/>
                <a:tab pos="2774315" algn="l"/>
              </a:tabLst>
            </a:pPr>
            <a:r>
              <a:rPr sz="3200" spc="-140" dirty="0">
                <a:latin typeface="Arial"/>
                <a:cs typeface="Arial"/>
              </a:rPr>
              <a:t>3	9	</a:t>
            </a:r>
            <a:r>
              <a:rPr sz="3200" spc="-145" dirty="0">
                <a:latin typeface="Arial"/>
                <a:cs typeface="Arial"/>
              </a:rPr>
              <a:t>15</a:t>
            </a:r>
            <a:endParaRPr sz="3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541901" y="5495035"/>
            <a:ext cx="44195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45" dirty="0">
                <a:latin typeface="Arial"/>
                <a:cs typeface="Arial"/>
              </a:rPr>
              <a:t>21</a:t>
            </a:r>
            <a:endParaRPr sz="3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53258" y="5495035"/>
            <a:ext cx="44195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45" dirty="0">
                <a:latin typeface="Arial"/>
                <a:cs typeface="Arial"/>
              </a:rPr>
              <a:t>27</a:t>
            </a:r>
            <a:endParaRPr sz="3200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027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160" dirty="0">
                <a:latin typeface="Arial"/>
                <a:cs typeface="Arial"/>
              </a:rPr>
              <a:t>Distribution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605" dirty="0">
                <a:latin typeface="Arial"/>
                <a:cs typeface="Arial"/>
              </a:rPr>
              <a:t> </a:t>
            </a:r>
            <a:r>
              <a:rPr sz="3000" b="0" i="1" spc="-235" dirty="0">
                <a:latin typeface="Arial"/>
                <a:cs typeface="Arial"/>
              </a:rPr>
              <a:t>Tuberculin </a:t>
            </a:r>
            <a:r>
              <a:rPr sz="3000" b="0" i="1" spc="-295" dirty="0">
                <a:latin typeface="Arial"/>
                <a:cs typeface="Arial"/>
              </a:rPr>
              <a:t>Reactions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30952" y="1273302"/>
            <a:ext cx="3565397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9502" y="5926680"/>
            <a:ext cx="6381750" cy="89154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3023870">
              <a:lnSpc>
                <a:spcPct val="100000"/>
              </a:lnSpc>
              <a:spcBef>
                <a:spcPts val="1630"/>
              </a:spcBef>
            </a:pPr>
            <a:r>
              <a:rPr sz="2200" spc="-55" dirty="0">
                <a:latin typeface="Arial"/>
                <a:cs typeface="Arial"/>
              </a:rPr>
              <a:t>Diameter </a:t>
            </a:r>
            <a:r>
              <a:rPr sz="2200" spc="5" dirty="0">
                <a:latin typeface="Arial"/>
                <a:cs typeface="Arial"/>
              </a:rPr>
              <a:t>of </a:t>
            </a:r>
            <a:r>
              <a:rPr sz="2200" spc="-10" dirty="0">
                <a:latin typeface="Arial"/>
                <a:cs typeface="Arial"/>
              </a:rPr>
              <a:t>induration</a:t>
            </a:r>
            <a:r>
              <a:rPr sz="2200" spc="-42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(mm)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spc="-80" dirty="0">
                <a:latin typeface="Arial"/>
                <a:cs typeface="Arial"/>
              </a:rPr>
              <a:t>Source: </a:t>
            </a:r>
            <a:r>
              <a:rPr sz="1400" spc="-75" dirty="0">
                <a:latin typeface="Arial"/>
                <a:cs typeface="Arial"/>
              </a:rPr>
              <a:t>Edwards </a:t>
            </a:r>
            <a:r>
              <a:rPr sz="1400" spc="-5" dirty="0">
                <a:latin typeface="Arial"/>
                <a:cs typeface="Arial"/>
              </a:rPr>
              <a:t>et </a:t>
            </a:r>
            <a:r>
              <a:rPr sz="1400" spc="-65" dirty="0">
                <a:latin typeface="Arial"/>
                <a:cs typeface="Arial"/>
              </a:rPr>
              <a:t>al, </a:t>
            </a:r>
            <a:r>
              <a:rPr sz="1400" spc="-125" dirty="0">
                <a:latin typeface="Arial"/>
                <a:cs typeface="Arial"/>
              </a:rPr>
              <a:t>WHO </a:t>
            </a:r>
            <a:r>
              <a:rPr sz="1400" spc="-20" dirty="0">
                <a:latin typeface="Arial"/>
                <a:cs typeface="Arial"/>
              </a:rPr>
              <a:t>Monograph </a:t>
            </a:r>
            <a:r>
              <a:rPr sz="1400" spc="-80" dirty="0">
                <a:latin typeface="Arial"/>
                <a:cs typeface="Arial"/>
              </a:rPr>
              <a:t>12,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1953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8821" y="1429859"/>
            <a:ext cx="2279650" cy="157289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400" spc="-110" dirty="0">
                <a:latin typeface="Arial"/>
                <a:cs typeface="Arial"/>
              </a:rPr>
              <a:t>Prevalence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803" y="2052827"/>
            <a:ext cx="1744218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38070" y="1253744"/>
            <a:ext cx="106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60</a:t>
            </a:fld>
            <a:endParaRPr spc="-90" dirty="0"/>
          </a:p>
        </p:txBody>
      </p:sp>
      <p:sp>
        <p:nvSpPr>
          <p:cNvPr id="5" name="object 5"/>
          <p:cNvSpPr txBox="1"/>
          <p:nvPr/>
        </p:nvSpPr>
        <p:spPr>
          <a:xfrm>
            <a:off x="1877822" y="1581403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4371" y="161432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703" y="2525674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119" y="4281322"/>
            <a:ext cx="15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967" y="3668674"/>
            <a:ext cx="570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82547" y="2039620"/>
          <a:ext cx="3568064" cy="3499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3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610870" algn="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250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9050">
                      <a:solidFill>
                        <a:srgbClr val="AAD2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250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905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610870" algn="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250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250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927041" y="2690876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6373" y="4418482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837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85" dirty="0">
                <a:latin typeface="Arial"/>
                <a:cs typeface="Arial"/>
              </a:rPr>
              <a:t>The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Relationship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80" dirty="0">
                <a:latin typeface="Arial"/>
                <a:cs typeface="Arial"/>
              </a:rPr>
              <a:t>Value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3154" y="3451462"/>
            <a:ext cx="494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9804" y="3219784"/>
            <a:ext cx="2148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Arial"/>
                <a:cs typeface="Arial"/>
              </a:rPr>
              <a:t>PPV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3600" u="sng" spc="-157" baseline="3356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250</a:t>
            </a:r>
            <a:r>
              <a:rPr sz="3600" spc="-157" baseline="33564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4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6277" y="5642102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5453" y="5642102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6178" y="5642102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1,000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8821" y="1429859"/>
            <a:ext cx="2279650" cy="157289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400" spc="-110" dirty="0">
                <a:latin typeface="Arial"/>
                <a:cs typeface="Arial"/>
              </a:rPr>
              <a:t>Prevalence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20%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803" y="2052827"/>
            <a:ext cx="3562350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38070" y="1253744"/>
            <a:ext cx="106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7822" y="1581403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4371" y="161432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703" y="2525674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119" y="4281322"/>
            <a:ext cx="15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967" y="3668674"/>
            <a:ext cx="570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9771" y="564194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0847" y="564194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800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6178" y="5641949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1,000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837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85" dirty="0">
                <a:latin typeface="Arial"/>
                <a:cs typeface="Arial"/>
              </a:rPr>
              <a:t>The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Relationship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80" dirty="0">
                <a:latin typeface="Arial"/>
                <a:cs typeface="Arial"/>
              </a:rPr>
              <a:t>Value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3154" y="3451462"/>
            <a:ext cx="494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9804" y="3219784"/>
            <a:ext cx="2148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Arial"/>
                <a:cs typeface="Arial"/>
              </a:rPr>
              <a:t>PPV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3600" u="sng" spc="-157" baseline="3356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</a:t>
            </a:r>
            <a:r>
              <a:rPr sz="3600" spc="-157" baseline="33564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4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Arial"/>
                <a:cs typeface="Arial"/>
              </a:rPr>
              <a:t>20%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18453" y="2996945"/>
            <a:ext cx="2413000" cy="1016635"/>
          </a:xfrm>
          <a:custGeom>
            <a:avLst/>
            <a:gdLst/>
            <a:ahLst/>
            <a:cxnLst/>
            <a:rect l="l" t="t" r="r" b="b"/>
            <a:pathLst>
              <a:path w="2413000" h="1016635">
                <a:moveTo>
                  <a:pt x="2412492" y="508253"/>
                </a:moveTo>
                <a:lnTo>
                  <a:pt x="2405411" y="452923"/>
                </a:lnTo>
                <a:lnTo>
                  <a:pt x="2384660" y="399307"/>
                </a:lnTo>
                <a:lnTo>
                  <a:pt x="2350977" y="347715"/>
                </a:lnTo>
                <a:lnTo>
                  <a:pt x="2305097" y="298461"/>
                </a:lnTo>
                <a:lnTo>
                  <a:pt x="2247758" y="251855"/>
                </a:lnTo>
                <a:lnTo>
                  <a:pt x="2215022" y="229642"/>
                </a:lnTo>
                <a:lnTo>
                  <a:pt x="2179697" y="208208"/>
                </a:lnTo>
                <a:lnTo>
                  <a:pt x="2141876" y="187593"/>
                </a:lnTo>
                <a:lnTo>
                  <a:pt x="2101651" y="167834"/>
                </a:lnTo>
                <a:lnTo>
                  <a:pt x="2059114" y="148970"/>
                </a:lnTo>
                <a:lnTo>
                  <a:pt x="2014357" y="131042"/>
                </a:lnTo>
                <a:lnTo>
                  <a:pt x="1967472" y="114087"/>
                </a:lnTo>
                <a:lnTo>
                  <a:pt x="1918551" y="98145"/>
                </a:lnTo>
                <a:lnTo>
                  <a:pt x="1867687" y="83254"/>
                </a:lnTo>
                <a:lnTo>
                  <a:pt x="1814971" y="69454"/>
                </a:lnTo>
                <a:lnTo>
                  <a:pt x="1760495" y="56784"/>
                </a:lnTo>
                <a:lnTo>
                  <a:pt x="1704353" y="45281"/>
                </a:lnTo>
                <a:lnTo>
                  <a:pt x="1646635" y="34987"/>
                </a:lnTo>
                <a:lnTo>
                  <a:pt x="1587434" y="25938"/>
                </a:lnTo>
                <a:lnTo>
                  <a:pt x="1526843" y="18175"/>
                </a:lnTo>
                <a:lnTo>
                  <a:pt x="1464953" y="11735"/>
                </a:lnTo>
                <a:lnTo>
                  <a:pt x="1401855" y="6659"/>
                </a:lnTo>
                <a:lnTo>
                  <a:pt x="1337644" y="2985"/>
                </a:lnTo>
                <a:lnTo>
                  <a:pt x="1272410" y="752"/>
                </a:lnTo>
                <a:lnTo>
                  <a:pt x="1206246" y="0"/>
                </a:lnTo>
                <a:lnTo>
                  <a:pt x="1140010" y="752"/>
                </a:lnTo>
                <a:lnTo>
                  <a:pt x="1074714" y="2985"/>
                </a:lnTo>
                <a:lnTo>
                  <a:pt x="1010450" y="6659"/>
                </a:lnTo>
                <a:lnTo>
                  <a:pt x="947310" y="11735"/>
                </a:lnTo>
                <a:lnTo>
                  <a:pt x="885384" y="18175"/>
                </a:lnTo>
                <a:lnTo>
                  <a:pt x="824764" y="25938"/>
                </a:lnTo>
                <a:lnTo>
                  <a:pt x="765542" y="34987"/>
                </a:lnTo>
                <a:lnTo>
                  <a:pt x="707810" y="45281"/>
                </a:lnTo>
                <a:lnTo>
                  <a:pt x="651660" y="56784"/>
                </a:lnTo>
                <a:lnTo>
                  <a:pt x="597182" y="69454"/>
                </a:lnTo>
                <a:lnTo>
                  <a:pt x="544468" y="83254"/>
                </a:lnTo>
                <a:lnTo>
                  <a:pt x="493611" y="98145"/>
                </a:lnTo>
                <a:lnTo>
                  <a:pt x="444701" y="114087"/>
                </a:lnTo>
                <a:lnTo>
                  <a:pt x="397831" y="131042"/>
                </a:lnTo>
                <a:lnTo>
                  <a:pt x="353091" y="148971"/>
                </a:lnTo>
                <a:lnTo>
                  <a:pt x="310574" y="167834"/>
                </a:lnTo>
                <a:lnTo>
                  <a:pt x="270371" y="187593"/>
                </a:lnTo>
                <a:lnTo>
                  <a:pt x="232574" y="208208"/>
                </a:lnTo>
                <a:lnTo>
                  <a:pt x="197274" y="229642"/>
                </a:lnTo>
                <a:lnTo>
                  <a:pt x="164563" y="251855"/>
                </a:lnTo>
                <a:lnTo>
                  <a:pt x="107275" y="298461"/>
                </a:lnTo>
                <a:lnTo>
                  <a:pt x="61441" y="347715"/>
                </a:lnTo>
                <a:lnTo>
                  <a:pt x="27795" y="399307"/>
                </a:lnTo>
                <a:lnTo>
                  <a:pt x="7071" y="452923"/>
                </a:lnTo>
                <a:lnTo>
                  <a:pt x="0" y="508254"/>
                </a:lnTo>
                <a:lnTo>
                  <a:pt x="1783" y="536113"/>
                </a:lnTo>
                <a:lnTo>
                  <a:pt x="15772" y="590626"/>
                </a:lnTo>
                <a:lnTo>
                  <a:pt x="43049" y="643269"/>
                </a:lnTo>
                <a:lnTo>
                  <a:pt x="82880" y="693731"/>
                </a:lnTo>
                <a:lnTo>
                  <a:pt x="134533" y="741700"/>
                </a:lnTo>
                <a:lnTo>
                  <a:pt x="197274" y="786865"/>
                </a:lnTo>
                <a:lnTo>
                  <a:pt x="232574" y="808299"/>
                </a:lnTo>
                <a:lnTo>
                  <a:pt x="270371" y="828914"/>
                </a:lnTo>
                <a:lnTo>
                  <a:pt x="310574" y="848673"/>
                </a:lnTo>
                <a:lnTo>
                  <a:pt x="353091" y="867536"/>
                </a:lnTo>
                <a:lnTo>
                  <a:pt x="397831" y="885465"/>
                </a:lnTo>
                <a:lnTo>
                  <a:pt x="444701" y="902420"/>
                </a:lnTo>
                <a:lnTo>
                  <a:pt x="493611" y="918362"/>
                </a:lnTo>
                <a:lnTo>
                  <a:pt x="544468" y="933253"/>
                </a:lnTo>
                <a:lnTo>
                  <a:pt x="597182" y="947053"/>
                </a:lnTo>
                <a:lnTo>
                  <a:pt x="651660" y="959723"/>
                </a:lnTo>
                <a:lnTo>
                  <a:pt x="707810" y="971226"/>
                </a:lnTo>
                <a:lnTo>
                  <a:pt x="765542" y="981520"/>
                </a:lnTo>
                <a:lnTo>
                  <a:pt x="824764" y="990569"/>
                </a:lnTo>
                <a:lnTo>
                  <a:pt x="885384" y="998332"/>
                </a:lnTo>
                <a:lnTo>
                  <a:pt x="947310" y="1004772"/>
                </a:lnTo>
                <a:lnTo>
                  <a:pt x="1010450" y="1009848"/>
                </a:lnTo>
                <a:lnTo>
                  <a:pt x="1074714" y="1013522"/>
                </a:lnTo>
                <a:lnTo>
                  <a:pt x="1140010" y="1015755"/>
                </a:lnTo>
                <a:lnTo>
                  <a:pt x="1206246" y="1016508"/>
                </a:lnTo>
                <a:lnTo>
                  <a:pt x="1272410" y="1015755"/>
                </a:lnTo>
                <a:lnTo>
                  <a:pt x="1337644" y="1013522"/>
                </a:lnTo>
                <a:lnTo>
                  <a:pt x="1401855" y="1009848"/>
                </a:lnTo>
                <a:lnTo>
                  <a:pt x="1464953" y="1004772"/>
                </a:lnTo>
                <a:lnTo>
                  <a:pt x="1526843" y="998332"/>
                </a:lnTo>
                <a:lnTo>
                  <a:pt x="1587434" y="990569"/>
                </a:lnTo>
                <a:lnTo>
                  <a:pt x="1646635" y="981520"/>
                </a:lnTo>
                <a:lnTo>
                  <a:pt x="1704353" y="971226"/>
                </a:lnTo>
                <a:lnTo>
                  <a:pt x="1760495" y="959723"/>
                </a:lnTo>
                <a:lnTo>
                  <a:pt x="1814971" y="947053"/>
                </a:lnTo>
                <a:lnTo>
                  <a:pt x="1867687" y="933253"/>
                </a:lnTo>
                <a:lnTo>
                  <a:pt x="1918551" y="918362"/>
                </a:lnTo>
                <a:lnTo>
                  <a:pt x="1967472" y="902420"/>
                </a:lnTo>
                <a:lnTo>
                  <a:pt x="2014357" y="885465"/>
                </a:lnTo>
                <a:lnTo>
                  <a:pt x="2059114" y="867537"/>
                </a:lnTo>
                <a:lnTo>
                  <a:pt x="2101651" y="848673"/>
                </a:lnTo>
                <a:lnTo>
                  <a:pt x="2141876" y="828914"/>
                </a:lnTo>
                <a:lnTo>
                  <a:pt x="2179697" y="808299"/>
                </a:lnTo>
                <a:lnTo>
                  <a:pt x="2215022" y="786865"/>
                </a:lnTo>
                <a:lnTo>
                  <a:pt x="2247758" y="764652"/>
                </a:lnTo>
                <a:lnTo>
                  <a:pt x="2305097" y="718046"/>
                </a:lnTo>
                <a:lnTo>
                  <a:pt x="2350977" y="668792"/>
                </a:lnTo>
                <a:lnTo>
                  <a:pt x="2384660" y="617200"/>
                </a:lnTo>
                <a:lnTo>
                  <a:pt x="2405411" y="563584"/>
                </a:lnTo>
                <a:lnTo>
                  <a:pt x="2412492" y="508253"/>
                </a:lnTo>
                <a:close/>
              </a:path>
            </a:pathLst>
          </a:custGeom>
          <a:solidFill>
            <a:srgbClr val="7A1A24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991605" y="4526279"/>
            <a:ext cx="2661920" cy="482600"/>
            <a:chOff x="5991605" y="4526279"/>
            <a:chExt cx="2661920" cy="482600"/>
          </a:xfrm>
        </p:grpSpPr>
        <p:sp>
          <p:nvSpPr>
            <p:cNvPr id="18" name="object 18"/>
            <p:cNvSpPr/>
            <p:nvPr/>
          </p:nvSpPr>
          <p:spPr>
            <a:xfrm>
              <a:off x="6016752" y="4551425"/>
              <a:ext cx="2636520" cy="457200"/>
            </a:xfrm>
            <a:custGeom>
              <a:avLst/>
              <a:gdLst/>
              <a:ahLst/>
              <a:cxnLst/>
              <a:rect l="l" t="t" r="r" b="b"/>
              <a:pathLst>
                <a:path w="2636520" h="457200">
                  <a:moveTo>
                    <a:pt x="2636520" y="0"/>
                  </a:moveTo>
                  <a:lnTo>
                    <a:pt x="0" y="0"/>
                  </a:lnTo>
                  <a:lnTo>
                    <a:pt x="0" y="432054"/>
                  </a:lnTo>
                  <a:lnTo>
                    <a:pt x="0" y="457200"/>
                  </a:lnTo>
                  <a:lnTo>
                    <a:pt x="2636520" y="457200"/>
                  </a:lnTo>
                  <a:lnTo>
                    <a:pt x="2636520" y="432054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605" y="4526279"/>
              <a:ext cx="2636520" cy="457200"/>
            </a:xfrm>
            <a:custGeom>
              <a:avLst/>
              <a:gdLst/>
              <a:ahLst/>
              <a:cxnLst/>
              <a:rect l="l" t="t" r="r" b="b"/>
              <a:pathLst>
                <a:path w="2636520" h="457200">
                  <a:moveTo>
                    <a:pt x="2636520" y="457200"/>
                  </a:moveTo>
                  <a:lnTo>
                    <a:pt x="263652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2636520" y="457200"/>
                  </a:lnTo>
                  <a:close/>
                </a:path>
              </a:pathLst>
            </a:custGeom>
            <a:solidFill>
              <a:srgbClr val="AAD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082547" y="2039620"/>
          <a:ext cx="3568700" cy="3499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3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44450" algn="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9050">
                      <a:solidFill>
                        <a:srgbClr val="AAD2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167765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9050">
                      <a:solidFill>
                        <a:srgbClr val="AAD2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44450" algn="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spc="5" dirty="0">
                          <a:latin typeface="Arial"/>
                          <a:cs typeface="Arial"/>
                        </a:rPr>
                        <a:t>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167765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61</a:t>
            </a:fld>
            <a:endParaRPr spc="-90" dirty="0"/>
          </a:p>
        </p:txBody>
      </p:sp>
      <p:sp>
        <p:nvSpPr>
          <p:cNvPr id="21" name="object 21"/>
          <p:cNvSpPr txBox="1"/>
          <p:nvPr/>
        </p:nvSpPr>
        <p:spPr>
          <a:xfrm>
            <a:off x="4927041" y="2690723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16373" y="441832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8191" y="4618904"/>
            <a:ext cx="245237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110" dirty="0">
                <a:solidFill>
                  <a:srgbClr val="7F7F7F"/>
                </a:solidFill>
                <a:latin typeface="Arial"/>
                <a:cs typeface="Arial"/>
              </a:rPr>
              <a:t>Change</a:t>
            </a:r>
            <a:r>
              <a:rPr sz="2400" spc="-2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7F7F7F"/>
                </a:solidFill>
                <a:latin typeface="Arial"/>
                <a:cs typeface="Arial"/>
              </a:rPr>
              <a:t>prevalence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6752" y="4544782"/>
            <a:ext cx="2636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Arial"/>
                <a:cs typeface="Arial"/>
              </a:rPr>
              <a:t>Change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prevalence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8803" y="2052827"/>
            <a:ext cx="3562350" cy="3486150"/>
            <a:chOff x="1098803" y="2052827"/>
            <a:chExt cx="3562350" cy="3486150"/>
          </a:xfrm>
        </p:grpSpPr>
        <p:sp>
          <p:nvSpPr>
            <p:cNvPr id="3" name="object 3"/>
            <p:cNvSpPr/>
            <p:nvPr/>
          </p:nvSpPr>
          <p:spPr>
            <a:xfrm>
              <a:off x="1098803" y="3817620"/>
              <a:ext cx="663702" cy="17213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8803" y="2052827"/>
              <a:ext cx="3562350" cy="177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68821" y="1429859"/>
            <a:ext cx="2279650" cy="157289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400" spc="-110" dirty="0">
                <a:latin typeface="Arial"/>
                <a:cs typeface="Arial"/>
              </a:rPr>
              <a:t>Prevalence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20%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0770" y="1253744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0330" y="1581403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2770" y="1614322"/>
            <a:ext cx="15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703" y="2525674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419" y="518353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267" y="3668674"/>
            <a:ext cx="59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0847" y="564194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800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6178" y="5641949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1,000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837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85" dirty="0">
                <a:latin typeface="Arial"/>
                <a:cs typeface="Arial"/>
              </a:rPr>
              <a:t>The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Relationship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80" dirty="0">
                <a:latin typeface="Arial"/>
                <a:cs typeface="Arial"/>
              </a:rPr>
              <a:t>Value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3154" y="3451462"/>
            <a:ext cx="494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580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9804" y="3219784"/>
            <a:ext cx="2148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Arial"/>
                <a:cs typeface="Arial"/>
              </a:rPr>
              <a:t>PPV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3600" u="sng" spc="-157" baseline="3356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180</a:t>
            </a:r>
            <a:r>
              <a:rPr sz="3600" spc="-157" baseline="33564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4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Arial"/>
                <a:cs typeface="Arial"/>
              </a:rPr>
              <a:t>31%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7193" y="2690723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580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6525" y="441832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420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8191" y="4618904"/>
            <a:ext cx="232092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110" dirty="0">
                <a:solidFill>
                  <a:srgbClr val="7F7F7F"/>
                </a:solidFill>
                <a:latin typeface="Arial"/>
                <a:cs typeface="Arial"/>
              </a:rPr>
              <a:t>Change</a:t>
            </a:r>
            <a:r>
              <a:rPr sz="2400" spc="-2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7F7F7F"/>
                </a:solidFill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6752" y="4551426"/>
            <a:ext cx="2503170" cy="457200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571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45"/>
              </a:spcBef>
            </a:pPr>
            <a:r>
              <a:rPr sz="2400" spc="-110" dirty="0">
                <a:latin typeface="Arial"/>
                <a:cs typeface="Arial"/>
              </a:rPr>
              <a:t>Change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68746" y="2019300"/>
            <a:ext cx="2413635" cy="609600"/>
          </a:xfrm>
          <a:custGeom>
            <a:avLst/>
            <a:gdLst/>
            <a:ahLst/>
            <a:cxnLst/>
            <a:rect l="l" t="t" r="r" b="b"/>
            <a:pathLst>
              <a:path w="2413634" h="609600">
                <a:moveTo>
                  <a:pt x="2413254" y="304799"/>
                </a:moveTo>
                <a:lnTo>
                  <a:pt x="2393813" y="249994"/>
                </a:lnTo>
                <a:lnTo>
                  <a:pt x="2360304" y="215198"/>
                </a:lnTo>
                <a:lnTo>
                  <a:pt x="2311536" y="182093"/>
                </a:lnTo>
                <a:lnTo>
                  <a:pt x="2248520" y="150932"/>
                </a:lnTo>
                <a:lnTo>
                  <a:pt x="2211985" y="136160"/>
                </a:lnTo>
                <a:lnTo>
                  <a:pt x="2172267" y="121970"/>
                </a:lnTo>
                <a:lnTo>
                  <a:pt x="2129493" y="108394"/>
                </a:lnTo>
                <a:lnTo>
                  <a:pt x="2083788" y="95462"/>
                </a:lnTo>
                <a:lnTo>
                  <a:pt x="2035279" y="83208"/>
                </a:lnTo>
                <a:lnTo>
                  <a:pt x="1984093" y="71663"/>
                </a:lnTo>
                <a:lnTo>
                  <a:pt x="1930355" y="60859"/>
                </a:lnTo>
                <a:lnTo>
                  <a:pt x="1874193" y="50827"/>
                </a:lnTo>
                <a:lnTo>
                  <a:pt x="1815733" y="41599"/>
                </a:lnTo>
                <a:lnTo>
                  <a:pt x="1755100" y="33208"/>
                </a:lnTo>
                <a:lnTo>
                  <a:pt x="1692422" y="25684"/>
                </a:lnTo>
                <a:lnTo>
                  <a:pt x="1627824" y="19061"/>
                </a:lnTo>
                <a:lnTo>
                  <a:pt x="1561433" y="13369"/>
                </a:lnTo>
                <a:lnTo>
                  <a:pt x="1493376" y="8641"/>
                </a:lnTo>
                <a:lnTo>
                  <a:pt x="1423778" y="4908"/>
                </a:lnTo>
                <a:lnTo>
                  <a:pt x="1352767" y="2202"/>
                </a:lnTo>
                <a:lnTo>
                  <a:pt x="1280468" y="556"/>
                </a:lnTo>
                <a:lnTo>
                  <a:pt x="1207008" y="0"/>
                </a:lnTo>
                <a:lnTo>
                  <a:pt x="1133466" y="556"/>
                </a:lnTo>
                <a:lnTo>
                  <a:pt x="1061091" y="2202"/>
                </a:lnTo>
                <a:lnTo>
                  <a:pt x="990010" y="4908"/>
                </a:lnTo>
                <a:lnTo>
                  <a:pt x="920348" y="8641"/>
                </a:lnTo>
                <a:lnTo>
                  <a:pt x="852232" y="13369"/>
                </a:lnTo>
                <a:lnTo>
                  <a:pt x="785788" y="19061"/>
                </a:lnTo>
                <a:lnTo>
                  <a:pt x="721141" y="25684"/>
                </a:lnTo>
                <a:lnTo>
                  <a:pt x="658419" y="33208"/>
                </a:lnTo>
                <a:lnTo>
                  <a:pt x="597746" y="41599"/>
                </a:lnTo>
                <a:lnTo>
                  <a:pt x="539250" y="50827"/>
                </a:lnTo>
                <a:lnTo>
                  <a:pt x="483056" y="60859"/>
                </a:lnTo>
                <a:lnTo>
                  <a:pt x="429291" y="71663"/>
                </a:lnTo>
                <a:lnTo>
                  <a:pt x="378080" y="83208"/>
                </a:lnTo>
                <a:lnTo>
                  <a:pt x="329550" y="95462"/>
                </a:lnTo>
                <a:lnTo>
                  <a:pt x="283827" y="108394"/>
                </a:lnTo>
                <a:lnTo>
                  <a:pt x="241037" y="121970"/>
                </a:lnTo>
                <a:lnTo>
                  <a:pt x="201306" y="136160"/>
                </a:lnTo>
                <a:lnTo>
                  <a:pt x="164761" y="150932"/>
                </a:lnTo>
                <a:lnTo>
                  <a:pt x="101730" y="182093"/>
                </a:lnTo>
                <a:lnTo>
                  <a:pt x="52954" y="215198"/>
                </a:lnTo>
                <a:lnTo>
                  <a:pt x="19441" y="249994"/>
                </a:lnTo>
                <a:lnTo>
                  <a:pt x="2202" y="286225"/>
                </a:lnTo>
                <a:lnTo>
                  <a:pt x="0" y="304800"/>
                </a:lnTo>
                <a:lnTo>
                  <a:pt x="2202" y="323374"/>
                </a:lnTo>
                <a:lnTo>
                  <a:pt x="19441" y="359605"/>
                </a:lnTo>
                <a:lnTo>
                  <a:pt x="52954" y="394401"/>
                </a:lnTo>
                <a:lnTo>
                  <a:pt x="101730" y="427506"/>
                </a:lnTo>
                <a:lnTo>
                  <a:pt x="164761" y="458667"/>
                </a:lnTo>
                <a:lnTo>
                  <a:pt x="201306" y="473439"/>
                </a:lnTo>
                <a:lnTo>
                  <a:pt x="241037" y="487629"/>
                </a:lnTo>
                <a:lnTo>
                  <a:pt x="283827" y="501205"/>
                </a:lnTo>
                <a:lnTo>
                  <a:pt x="329550" y="514137"/>
                </a:lnTo>
                <a:lnTo>
                  <a:pt x="378080" y="526391"/>
                </a:lnTo>
                <a:lnTo>
                  <a:pt x="429291" y="537936"/>
                </a:lnTo>
                <a:lnTo>
                  <a:pt x="483056" y="548740"/>
                </a:lnTo>
                <a:lnTo>
                  <a:pt x="539250" y="558772"/>
                </a:lnTo>
                <a:lnTo>
                  <a:pt x="597746" y="568000"/>
                </a:lnTo>
                <a:lnTo>
                  <a:pt x="658419" y="576391"/>
                </a:lnTo>
                <a:lnTo>
                  <a:pt x="721141" y="583915"/>
                </a:lnTo>
                <a:lnTo>
                  <a:pt x="785788" y="590538"/>
                </a:lnTo>
                <a:lnTo>
                  <a:pt x="852232" y="596230"/>
                </a:lnTo>
                <a:lnTo>
                  <a:pt x="920348" y="600958"/>
                </a:lnTo>
                <a:lnTo>
                  <a:pt x="990010" y="604691"/>
                </a:lnTo>
                <a:lnTo>
                  <a:pt x="1061091" y="607397"/>
                </a:lnTo>
                <a:lnTo>
                  <a:pt x="1133466" y="609043"/>
                </a:lnTo>
                <a:lnTo>
                  <a:pt x="1207008" y="609600"/>
                </a:lnTo>
                <a:lnTo>
                  <a:pt x="1280468" y="609043"/>
                </a:lnTo>
                <a:lnTo>
                  <a:pt x="1352767" y="607397"/>
                </a:lnTo>
                <a:lnTo>
                  <a:pt x="1423778" y="604691"/>
                </a:lnTo>
                <a:lnTo>
                  <a:pt x="1493376" y="600958"/>
                </a:lnTo>
                <a:lnTo>
                  <a:pt x="1561433" y="596230"/>
                </a:lnTo>
                <a:lnTo>
                  <a:pt x="1627824" y="590538"/>
                </a:lnTo>
                <a:lnTo>
                  <a:pt x="1692422" y="583915"/>
                </a:lnTo>
                <a:lnTo>
                  <a:pt x="1755100" y="576391"/>
                </a:lnTo>
                <a:lnTo>
                  <a:pt x="1815733" y="568000"/>
                </a:lnTo>
                <a:lnTo>
                  <a:pt x="1874193" y="558772"/>
                </a:lnTo>
                <a:lnTo>
                  <a:pt x="1930355" y="548740"/>
                </a:lnTo>
                <a:lnTo>
                  <a:pt x="1984093" y="537936"/>
                </a:lnTo>
                <a:lnTo>
                  <a:pt x="2035279" y="526391"/>
                </a:lnTo>
                <a:lnTo>
                  <a:pt x="2083788" y="514137"/>
                </a:lnTo>
                <a:lnTo>
                  <a:pt x="2129493" y="501205"/>
                </a:lnTo>
                <a:lnTo>
                  <a:pt x="2172267" y="487629"/>
                </a:lnTo>
                <a:lnTo>
                  <a:pt x="2211985" y="473439"/>
                </a:lnTo>
                <a:lnTo>
                  <a:pt x="2248520" y="458667"/>
                </a:lnTo>
                <a:lnTo>
                  <a:pt x="2311536" y="427506"/>
                </a:lnTo>
                <a:lnTo>
                  <a:pt x="2360304" y="394401"/>
                </a:lnTo>
                <a:lnTo>
                  <a:pt x="2393813" y="359605"/>
                </a:lnTo>
                <a:lnTo>
                  <a:pt x="2411051" y="323374"/>
                </a:lnTo>
                <a:lnTo>
                  <a:pt x="2413254" y="304799"/>
                </a:lnTo>
                <a:close/>
              </a:path>
            </a:pathLst>
          </a:custGeom>
          <a:solidFill>
            <a:srgbClr val="7A1A24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18453" y="2996945"/>
            <a:ext cx="2413000" cy="1016635"/>
          </a:xfrm>
          <a:custGeom>
            <a:avLst/>
            <a:gdLst/>
            <a:ahLst/>
            <a:cxnLst/>
            <a:rect l="l" t="t" r="r" b="b"/>
            <a:pathLst>
              <a:path w="2413000" h="1016635">
                <a:moveTo>
                  <a:pt x="2412492" y="508253"/>
                </a:moveTo>
                <a:lnTo>
                  <a:pt x="2405411" y="452923"/>
                </a:lnTo>
                <a:lnTo>
                  <a:pt x="2384660" y="399307"/>
                </a:lnTo>
                <a:lnTo>
                  <a:pt x="2350977" y="347715"/>
                </a:lnTo>
                <a:lnTo>
                  <a:pt x="2305097" y="298461"/>
                </a:lnTo>
                <a:lnTo>
                  <a:pt x="2247758" y="251855"/>
                </a:lnTo>
                <a:lnTo>
                  <a:pt x="2215022" y="229642"/>
                </a:lnTo>
                <a:lnTo>
                  <a:pt x="2179697" y="208208"/>
                </a:lnTo>
                <a:lnTo>
                  <a:pt x="2141876" y="187593"/>
                </a:lnTo>
                <a:lnTo>
                  <a:pt x="2101651" y="167834"/>
                </a:lnTo>
                <a:lnTo>
                  <a:pt x="2059114" y="148970"/>
                </a:lnTo>
                <a:lnTo>
                  <a:pt x="2014357" y="131042"/>
                </a:lnTo>
                <a:lnTo>
                  <a:pt x="1967472" y="114087"/>
                </a:lnTo>
                <a:lnTo>
                  <a:pt x="1918551" y="98145"/>
                </a:lnTo>
                <a:lnTo>
                  <a:pt x="1867687" y="83254"/>
                </a:lnTo>
                <a:lnTo>
                  <a:pt x="1814971" y="69454"/>
                </a:lnTo>
                <a:lnTo>
                  <a:pt x="1760495" y="56784"/>
                </a:lnTo>
                <a:lnTo>
                  <a:pt x="1704353" y="45281"/>
                </a:lnTo>
                <a:lnTo>
                  <a:pt x="1646635" y="34987"/>
                </a:lnTo>
                <a:lnTo>
                  <a:pt x="1587434" y="25938"/>
                </a:lnTo>
                <a:lnTo>
                  <a:pt x="1526843" y="18175"/>
                </a:lnTo>
                <a:lnTo>
                  <a:pt x="1464953" y="11735"/>
                </a:lnTo>
                <a:lnTo>
                  <a:pt x="1401855" y="6659"/>
                </a:lnTo>
                <a:lnTo>
                  <a:pt x="1337644" y="2985"/>
                </a:lnTo>
                <a:lnTo>
                  <a:pt x="1272410" y="752"/>
                </a:lnTo>
                <a:lnTo>
                  <a:pt x="1206246" y="0"/>
                </a:lnTo>
                <a:lnTo>
                  <a:pt x="1140010" y="752"/>
                </a:lnTo>
                <a:lnTo>
                  <a:pt x="1074714" y="2985"/>
                </a:lnTo>
                <a:lnTo>
                  <a:pt x="1010450" y="6659"/>
                </a:lnTo>
                <a:lnTo>
                  <a:pt x="947310" y="11735"/>
                </a:lnTo>
                <a:lnTo>
                  <a:pt x="885384" y="18175"/>
                </a:lnTo>
                <a:lnTo>
                  <a:pt x="824764" y="25938"/>
                </a:lnTo>
                <a:lnTo>
                  <a:pt x="765542" y="34987"/>
                </a:lnTo>
                <a:lnTo>
                  <a:pt x="707810" y="45281"/>
                </a:lnTo>
                <a:lnTo>
                  <a:pt x="651660" y="56784"/>
                </a:lnTo>
                <a:lnTo>
                  <a:pt x="597182" y="69454"/>
                </a:lnTo>
                <a:lnTo>
                  <a:pt x="544468" y="83254"/>
                </a:lnTo>
                <a:lnTo>
                  <a:pt x="493611" y="98145"/>
                </a:lnTo>
                <a:lnTo>
                  <a:pt x="444701" y="114087"/>
                </a:lnTo>
                <a:lnTo>
                  <a:pt x="397831" y="131042"/>
                </a:lnTo>
                <a:lnTo>
                  <a:pt x="353091" y="148971"/>
                </a:lnTo>
                <a:lnTo>
                  <a:pt x="310574" y="167834"/>
                </a:lnTo>
                <a:lnTo>
                  <a:pt x="270371" y="187593"/>
                </a:lnTo>
                <a:lnTo>
                  <a:pt x="232574" y="208208"/>
                </a:lnTo>
                <a:lnTo>
                  <a:pt x="197274" y="229642"/>
                </a:lnTo>
                <a:lnTo>
                  <a:pt x="164563" y="251855"/>
                </a:lnTo>
                <a:lnTo>
                  <a:pt x="107275" y="298461"/>
                </a:lnTo>
                <a:lnTo>
                  <a:pt x="61441" y="347715"/>
                </a:lnTo>
                <a:lnTo>
                  <a:pt x="27795" y="399307"/>
                </a:lnTo>
                <a:lnTo>
                  <a:pt x="7071" y="452923"/>
                </a:lnTo>
                <a:lnTo>
                  <a:pt x="0" y="508254"/>
                </a:lnTo>
                <a:lnTo>
                  <a:pt x="1783" y="536113"/>
                </a:lnTo>
                <a:lnTo>
                  <a:pt x="15772" y="590626"/>
                </a:lnTo>
                <a:lnTo>
                  <a:pt x="43049" y="643269"/>
                </a:lnTo>
                <a:lnTo>
                  <a:pt x="82880" y="693731"/>
                </a:lnTo>
                <a:lnTo>
                  <a:pt x="134533" y="741700"/>
                </a:lnTo>
                <a:lnTo>
                  <a:pt x="197274" y="786865"/>
                </a:lnTo>
                <a:lnTo>
                  <a:pt x="232574" y="808299"/>
                </a:lnTo>
                <a:lnTo>
                  <a:pt x="270371" y="828914"/>
                </a:lnTo>
                <a:lnTo>
                  <a:pt x="310574" y="848673"/>
                </a:lnTo>
                <a:lnTo>
                  <a:pt x="353091" y="867536"/>
                </a:lnTo>
                <a:lnTo>
                  <a:pt x="397831" y="885465"/>
                </a:lnTo>
                <a:lnTo>
                  <a:pt x="444701" y="902420"/>
                </a:lnTo>
                <a:lnTo>
                  <a:pt x="493611" y="918362"/>
                </a:lnTo>
                <a:lnTo>
                  <a:pt x="544468" y="933253"/>
                </a:lnTo>
                <a:lnTo>
                  <a:pt x="597182" y="947053"/>
                </a:lnTo>
                <a:lnTo>
                  <a:pt x="651660" y="959723"/>
                </a:lnTo>
                <a:lnTo>
                  <a:pt x="707810" y="971226"/>
                </a:lnTo>
                <a:lnTo>
                  <a:pt x="765542" y="981520"/>
                </a:lnTo>
                <a:lnTo>
                  <a:pt x="824764" y="990569"/>
                </a:lnTo>
                <a:lnTo>
                  <a:pt x="885384" y="998332"/>
                </a:lnTo>
                <a:lnTo>
                  <a:pt x="947310" y="1004772"/>
                </a:lnTo>
                <a:lnTo>
                  <a:pt x="1010450" y="1009848"/>
                </a:lnTo>
                <a:lnTo>
                  <a:pt x="1074714" y="1013522"/>
                </a:lnTo>
                <a:lnTo>
                  <a:pt x="1140010" y="1015755"/>
                </a:lnTo>
                <a:lnTo>
                  <a:pt x="1206246" y="1016508"/>
                </a:lnTo>
                <a:lnTo>
                  <a:pt x="1272410" y="1015755"/>
                </a:lnTo>
                <a:lnTo>
                  <a:pt x="1337644" y="1013522"/>
                </a:lnTo>
                <a:lnTo>
                  <a:pt x="1401855" y="1009848"/>
                </a:lnTo>
                <a:lnTo>
                  <a:pt x="1464953" y="1004772"/>
                </a:lnTo>
                <a:lnTo>
                  <a:pt x="1526843" y="998332"/>
                </a:lnTo>
                <a:lnTo>
                  <a:pt x="1587434" y="990569"/>
                </a:lnTo>
                <a:lnTo>
                  <a:pt x="1646635" y="981520"/>
                </a:lnTo>
                <a:lnTo>
                  <a:pt x="1704353" y="971226"/>
                </a:lnTo>
                <a:lnTo>
                  <a:pt x="1760495" y="959723"/>
                </a:lnTo>
                <a:lnTo>
                  <a:pt x="1814971" y="947053"/>
                </a:lnTo>
                <a:lnTo>
                  <a:pt x="1867687" y="933253"/>
                </a:lnTo>
                <a:lnTo>
                  <a:pt x="1918551" y="918362"/>
                </a:lnTo>
                <a:lnTo>
                  <a:pt x="1967472" y="902420"/>
                </a:lnTo>
                <a:lnTo>
                  <a:pt x="2014357" y="885465"/>
                </a:lnTo>
                <a:lnTo>
                  <a:pt x="2059114" y="867537"/>
                </a:lnTo>
                <a:lnTo>
                  <a:pt x="2101651" y="848673"/>
                </a:lnTo>
                <a:lnTo>
                  <a:pt x="2141876" y="828914"/>
                </a:lnTo>
                <a:lnTo>
                  <a:pt x="2179697" y="808299"/>
                </a:lnTo>
                <a:lnTo>
                  <a:pt x="2215022" y="786865"/>
                </a:lnTo>
                <a:lnTo>
                  <a:pt x="2247758" y="764652"/>
                </a:lnTo>
                <a:lnTo>
                  <a:pt x="2305097" y="718046"/>
                </a:lnTo>
                <a:lnTo>
                  <a:pt x="2350977" y="668792"/>
                </a:lnTo>
                <a:lnTo>
                  <a:pt x="2384660" y="617200"/>
                </a:lnTo>
                <a:lnTo>
                  <a:pt x="2405411" y="563584"/>
                </a:lnTo>
                <a:lnTo>
                  <a:pt x="2412492" y="508253"/>
                </a:lnTo>
                <a:close/>
              </a:path>
            </a:pathLst>
          </a:custGeom>
          <a:solidFill>
            <a:srgbClr val="7A1A24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082547" y="2039620"/>
          <a:ext cx="3568700" cy="3499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3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B w="12700">
                      <a:solidFill>
                        <a:srgbClr val="AAD2A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38735" algn="ct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270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19685" algn="ctr">
                        <a:lnSpc>
                          <a:spcPts val="233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270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270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62</a:t>
            </a:fld>
            <a:endParaRPr spc="-90" dirty="0"/>
          </a:p>
        </p:txBody>
      </p:sp>
      <p:sp>
        <p:nvSpPr>
          <p:cNvPr id="24" name="object 24"/>
          <p:cNvSpPr txBox="1"/>
          <p:nvPr/>
        </p:nvSpPr>
        <p:spPr>
          <a:xfrm>
            <a:off x="1169771" y="5642102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5755" y="2052827"/>
            <a:ext cx="3565525" cy="1781175"/>
            <a:chOff x="1095755" y="2052827"/>
            <a:chExt cx="3565525" cy="1781175"/>
          </a:xfrm>
        </p:grpSpPr>
        <p:sp>
          <p:nvSpPr>
            <p:cNvPr id="3" name="object 3"/>
            <p:cNvSpPr/>
            <p:nvPr/>
          </p:nvSpPr>
          <p:spPr>
            <a:xfrm>
              <a:off x="1095755" y="2052827"/>
              <a:ext cx="659892" cy="1780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8601" y="2052827"/>
              <a:ext cx="2892552" cy="5585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837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85" dirty="0">
                <a:latin typeface="Arial"/>
                <a:cs typeface="Arial"/>
              </a:rPr>
              <a:t>The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9" dirty="0">
                <a:latin typeface="Arial"/>
                <a:cs typeface="Arial"/>
              </a:rPr>
              <a:t>Relationship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05" dirty="0">
                <a:latin typeface="Arial"/>
                <a:cs typeface="Arial"/>
              </a:rPr>
              <a:t>to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Predictive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80" dirty="0">
                <a:latin typeface="Arial"/>
                <a:cs typeface="Arial"/>
              </a:rPr>
              <a:t>Value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8821" y="1429859"/>
            <a:ext cx="2279650" cy="157289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400" spc="-110" dirty="0">
                <a:latin typeface="Arial"/>
                <a:cs typeface="Arial"/>
              </a:rPr>
              <a:t>Prevalence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20%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spc="-60" dirty="0">
                <a:latin typeface="Arial"/>
                <a:cs typeface="Arial"/>
              </a:rPr>
              <a:t>Sensitivity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50%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60" dirty="0">
                <a:latin typeface="Arial"/>
                <a:cs typeface="Arial"/>
              </a:rPr>
              <a:t>Specificity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90%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8070" y="1253744"/>
            <a:ext cx="106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7822" y="1581403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4371" y="161432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703" y="2525674"/>
            <a:ext cx="20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" dirty="0">
                <a:solidFill>
                  <a:srgbClr val="856A93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119" y="4281322"/>
            <a:ext cx="15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856A93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967" y="3668674"/>
            <a:ext cx="570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0076" y="564194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1152" y="564194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800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6482" y="5641949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1,000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3094" y="3451462"/>
            <a:ext cx="494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180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5900" y="3219784"/>
            <a:ext cx="2132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305" dirty="0">
                <a:latin typeface="Arial"/>
                <a:cs typeface="Arial"/>
              </a:rPr>
              <a:t>PPV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3600" u="sng" spc="-157" baseline="3356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</a:t>
            </a:r>
            <a:r>
              <a:rPr sz="3600" spc="-345" baseline="33564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Arial"/>
                <a:cs typeface="Arial"/>
              </a:rPr>
              <a:t>56%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82547" y="2039620"/>
          <a:ext cx="3568700" cy="3499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83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905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720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270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270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AD2AF"/>
                      </a:solidFill>
                      <a:prstDash val="solid"/>
                    </a:lnL>
                    <a:lnR w="19050">
                      <a:solidFill>
                        <a:srgbClr val="AAD2AF"/>
                      </a:solidFill>
                      <a:prstDash val="solid"/>
                    </a:lnR>
                    <a:lnT w="12700">
                      <a:solidFill>
                        <a:srgbClr val="AAD2AF"/>
                      </a:solidFill>
                      <a:prstDash val="solid"/>
                    </a:lnT>
                    <a:lnB w="12700">
                      <a:solidFill>
                        <a:srgbClr val="AAD2A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927041" y="217042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180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6373" y="4418329"/>
            <a:ext cx="535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820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8191" y="4618904"/>
            <a:ext cx="2317115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125" dirty="0">
                <a:solidFill>
                  <a:srgbClr val="7F7F7F"/>
                </a:solidFill>
                <a:latin typeface="Arial"/>
                <a:cs typeface="Arial"/>
              </a:rPr>
              <a:t>Restore</a:t>
            </a:r>
            <a:r>
              <a:rPr sz="2400" spc="-2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7F7F7F"/>
                </a:solidFill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5"/>
              </a:lnSpc>
            </a:pPr>
            <a:r>
              <a:rPr sz="2400" spc="-114" dirty="0">
                <a:solidFill>
                  <a:srgbClr val="7F7F7F"/>
                </a:solidFill>
                <a:latin typeface="Arial"/>
                <a:cs typeface="Arial"/>
              </a:rPr>
              <a:t>Change</a:t>
            </a:r>
            <a:r>
              <a:rPr sz="2400" spc="-22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7F7F7F"/>
                </a:solidFill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6752" y="4551426"/>
            <a:ext cx="2500630" cy="822325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5715" rIns="0" bIns="0" rtlCol="0">
            <a:spAutoFit/>
          </a:bodyPr>
          <a:lstStyle/>
          <a:p>
            <a:pPr marL="66040" marR="108585">
              <a:lnSpc>
                <a:spcPct val="100000"/>
              </a:lnSpc>
              <a:spcBef>
                <a:spcPts val="45"/>
              </a:spcBef>
            </a:pPr>
            <a:r>
              <a:rPr sz="2400" spc="-125" dirty="0">
                <a:latin typeface="Arial"/>
                <a:cs typeface="Arial"/>
              </a:rPr>
              <a:t>Restore </a:t>
            </a:r>
            <a:r>
              <a:rPr sz="2400" spc="-40" dirty="0">
                <a:latin typeface="Arial"/>
                <a:cs typeface="Arial"/>
              </a:rPr>
              <a:t>sensitivity  </a:t>
            </a:r>
            <a:r>
              <a:rPr sz="2400" spc="-114" dirty="0">
                <a:latin typeface="Arial"/>
                <a:cs typeface="Arial"/>
              </a:rPr>
              <a:t>Change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8191" y="5800004"/>
            <a:ext cx="2540635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400" spc="-60" dirty="0">
                <a:solidFill>
                  <a:srgbClr val="7F7F7F"/>
                </a:solidFill>
                <a:latin typeface="Arial"/>
                <a:cs typeface="Arial"/>
              </a:rPr>
              <a:t>More </a:t>
            </a:r>
            <a:r>
              <a:rPr sz="2400" spc="-20" dirty="0">
                <a:solidFill>
                  <a:srgbClr val="7F7F7F"/>
                </a:solidFill>
                <a:latin typeface="Arial"/>
                <a:cs typeface="Arial"/>
              </a:rPr>
              <a:t>impact</a:t>
            </a:r>
            <a:r>
              <a:rPr sz="2400" spc="-2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7F7F7F"/>
                </a:solidFill>
                <a:latin typeface="Arial"/>
                <a:cs typeface="Arial"/>
              </a:rPr>
              <a:t>than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75"/>
              </a:lnSpc>
            </a:pPr>
            <a:r>
              <a:rPr sz="2400" spc="-35" dirty="0">
                <a:solidFill>
                  <a:srgbClr val="7F7F7F"/>
                </a:solidFill>
                <a:latin typeface="Arial"/>
                <a:cs typeface="Arial"/>
              </a:rPr>
              <a:t>changing</a:t>
            </a:r>
            <a:r>
              <a:rPr sz="2400" spc="-2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7F7F7F"/>
                </a:solidFill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6752" y="5732526"/>
            <a:ext cx="2721610" cy="822325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5715" rIns="0" bIns="0" rtlCol="0">
            <a:spAutoFit/>
          </a:bodyPr>
          <a:lstStyle/>
          <a:p>
            <a:pPr marL="66040" marR="106680">
              <a:lnSpc>
                <a:spcPct val="100000"/>
              </a:lnSpc>
              <a:spcBef>
                <a:spcPts val="45"/>
              </a:spcBef>
            </a:pPr>
            <a:r>
              <a:rPr sz="2400" spc="-60" dirty="0">
                <a:latin typeface="Arial"/>
                <a:cs typeface="Arial"/>
              </a:rPr>
              <a:t>More </a:t>
            </a:r>
            <a:r>
              <a:rPr sz="2400" spc="-20" dirty="0">
                <a:latin typeface="Arial"/>
                <a:cs typeface="Arial"/>
              </a:rPr>
              <a:t>impact </a:t>
            </a:r>
            <a:r>
              <a:rPr sz="2400" spc="-15" dirty="0">
                <a:latin typeface="Arial"/>
                <a:cs typeface="Arial"/>
              </a:rPr>
              <a:t>than  </a:t>
            </a:r>
            <a:r>
              <a:rPr sz="2400" spc="-35" dirty="0">
                <a:latin typeface="Arial"/>
                <a:cs typeface="Arial"/>
              </a:rPr>
              <a:t>changing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18454" y="2501645"/>
            <a:ext cx="2463800" cy="1511935"/>
          </a:xfrm>
          <a:custGeom>
            <a:avLst/>
            <a:gdLst/>
            <a:ahLst/>
            <a:cxnLst/>
            <a:rect l="l" t="t" r="r" b="b"/>
            <a:pathLst>
              <a:path w="2463800" h="1511935">
                <a:moveTo>
                  <a:pt x="2463546" y="304800"/>
                </a:moveTo>
                <a:lnTo>
                  <a:pt x="2444102" y="249999"/>
                </a:lnTo>
                <a:lnTo>
                  <a:pt x="2410587" y="215201"/>
                </a:lnTo>
                <a:lnTo>
                  <a:pt x="2361819" y="182105"/>
                </a:lnTo>
                <a:lnTo>
                  <a:pt x="2298801" y="150939"/>
                </a:lnTo>
                <a:lnTo>
                  <a:pt x="2262276" y="136169"/>
                </a:lnTo>
                <a:lnTo>
                  <a:pt x="2222550" y="121970"/>
                </a:lnTo>
                <a:lnTo>
                  <a:pt x="2179777" y="108394"/>
                </a:lnTo>
                <a:lnTo>
                  <a:pt x="2134070" y="95465"/>
                </a:lnTo>
                <a:lnTo>
                  <a:pt x="2085568" y="83210"/>
                </a:lnTo>
                <a:lnTo>
                  <a:pt x="2034374" y="71666"/>
                </a:lnTo>
                <a:lnTo>
                  <a:pt x="1980641" y="60871"/>
                </a:lnTo>
                <a:lnTo>
                  <a:pt x="1924481" y="50838"/>
                </a:lnTo>
                <a:lnTo>
                  <a:pt x="1866023" y="41605"/>
                </a:lnTo>
                <a:lnTo>
                  <a:pt x="1805381" y="33210"/>
                </a:lnTo>
                <a:lnTo>
                  <a:pt x="1742706" y="25692"/>
                </a:lnTo>
                <a:lnTo>
                  <a:pt x="1678114" y="19062"/>
                </a:lnTo>
                <a:lnTo>
                  <a:pt x="1611718" y="13373"/>
                </a:lnTo>
                <a:lnTo>
                  <a:pt x="1543659" y="8648"/>
                </a:lnTo>
                <a:lnTo>
                  <a:pt x="1474063" y="4914"/>
                </a:lnTo>
                <a:lnTo>
                  <a:pt x="1403057" y="2209"/>
                </a:lnTo>
                <a:lnTo>
                  <a:pt x="1330756" y="558"/>
                </a:lnTo>
                <a:lnTo>
                  <a:pt x="1257300" y="0"/>
                </a:lnTo>
                <a:lnTo>
                  <a:pt x="1183754" y="558"/>
                </a:lnTo>
                <a:lnTo>
                  <a:pt x="1111377" y="2209"/>
                </a:lnTo>
                <a:lnTo>
                  <a:pt x="1040295" y="4914"/>
                </a:lnTo>
                <a:lnTo>
                  <a:pt x="970635" y="8648"/>
                </a:lnTo>
                <a:lnTo>
                  <a:pt x="902512" y="13373"/>
                </a:lnTo>
                <a:lnTo>
                  <a:pt x="836079" y="19062"/>
                </a:lnTo>
                <a:lnTo>
                  <a:pt x="771423" y="25692"/>
                </a:lnTo>
                <a:lnTo>
                  <a:pt x="708710" y="33210"/>
                </a:lnTo>
                <a:lnTo>
                  <a:pt x="648030" y="41605"/>
                </a:lnTo>
                <a:lnTo>
                  <a:pt x="589534" y="50838"/>
                </a:lnTo>
                <a:lnTo>
                  <a:pt x="533336" y="60871"/>
                </a:lnTo>
                <a:lnTo>
                  <a:pt x="479577" y="71666"/>
                </a:lnTo>
                <a:lnTo>
                  <a:pt x="428371" y="83210"/>
                </a:lnTo>
                <a:lnTo>
                  <a:pt x="379831" y="95465"/>
                </a:lnTo>
                <a:lnTo>
                  <a:pt x="334111" y="108394"/>
                </a:lnTo>
                <a:lnTo>
                  <a:pt x="291325" y="121970"/>
                </a:lnTo>
                <a:lnTo>
                  <a:pt x="251587" y="136169"/>
                </a:lnTo>
                <a:lnTo>
                  <a:pt x="215049" y="150939"/>
                </a:lnTo>
                <a:lnTo>
                  <a:pt x="152019" y="182105"/>
                </a:lnTo>
                <a:lnTo>
                  <a:pt x="103238" y="215201"/>
                </a:lnTo>
                <a:lnTo>
                  <a:pt x="69723" y="249999"/>
                </a:lnTo>
                <a:lnTo>
                  <a:pt x="52489" y="286232"/>
                </a:lnTo>
                <a:lnTo>
                  <a:pt x="50292" y="304800"/>
                </a:lnTo>
                <a:lnTo>
                  <a:pt x="52489" y="323380"/>
                </a:lnTo>
                <a:lnTo>
                  <a:pt x="69723" y="359613"/>
                </a:lnTo>
                <a:lnTo>
                  <a:pt x="103238" y="394411"/>
                </a:lnTo>
                <a:lnTo>
                  <a:pt x="152019" y="427507"/>
                </a:lnTo>
                <a:lnTo>
                  <a:pt x="215049" y="458673"/>
                </a:lnTo>
                <a:lnTo>
                  <a:pt x="251587" y="473443"/>
                </a:lnTo>
                <a:lnTo>
                  <a:pt x="291325" y="487641"/>
                </a:lnTo>
                <a:lnTo>
                  <a:pt x="334111" y="501218"/>
                </a:lnTo>
                <a:lnTo>
                  <a:pt x="379831" y="514146"/>
                </a:lnTo>
                <a:lnTo>
                  <a:pt x="428371" y="526402"/>
                </a:lnTo>
                <a:lnTo>
                  <a:pt x="479577" y="537946"/>
                </a:lnTo>
                <a:lnTo>
                  <a:pt x="533336" y="548741"/>
                </a:lnTo>
                <a:lnTo>
                  <a:pt x="589534" y="558774"/>
                </a:lnTo>
                <a:lnTo>
                  <a:pt x="609409" y="561924"/>
                </a:lnTo>
                <a:lnTo>
                  <a:pt x="597179" y="564756"/>
                </a:lnTo>
                <a:lnTo>
                  <a:pt x="544461" y="578561"/>
                </a:lnTo>
                <a:lnTo>
                  <a:pt x="493610" y="593445"/>
                </a:lnTo>
                <a:lnTo>
                  <a:pt x="444690" y="609396"/>
                </a:lnTo>
                <a:lnTo>
                  <a:pt x="397827" y="626351"/>
                </a:lnTo>
                <a:lnTo>
                  <a:pt x="353085" y="644271"/>
                </a:lnTo>
                <a:lnTo>
                  <a:pt x="310565" y="663143"/>
                </a:lnTo>
                <a:lnTo>
                  <a:pt x="270370" y="682904"/>
                </a:lnTo>
                <a:lnTo>
                  <a:pt x="232562" y="703516"/>
                </a:lnTo>
                <a:lnTo>
                  <a:pt x="197269" y="724954"/>
                </a:lnTo>
                <a:lnTo>
                  <a:pt x="164553" y="747166"/>
                </a:lnTo>
                <a:lnTo>
                  <a:pt x="107264" y="793762"/>
                </a:lnTo>
                <a:lnTo>
                  <a:pt x="61429" y="843026"/>
                </a:lnTo>
                <a:lnTo>
                  <a:pt x="27787" y="894613"/>
                </a:lnTo>
                <a:lnTo>
                  <a:pt x="7061" y="948232"/>
                </a:lnTo>
                <a:lnTo>
                  <a:pt x="0" y="1003554"/>
                </a:lnTo>
                <a:lnTo>
                  <a:pt x="1778" y="1031417"/>
                </a:lnTo>
                <a:lnTo>
                  <a:pt x="15760" y="1085926"/>
                </a:lnTo>
                <a:lnTo>
                  <a:pt x="43040" y="1138580"/>
                </a:lnTo>
                <a:lnTo>
                  <a:pt x="82880" y="1189037"/>
                </a:lnTo>
                <a:lnTo>
                  <a:pt x="134531" y="1237005"/>
                </a:lnTo>
                <a:lnTo>
                  <a:pt x="197269" y="1282166"/>
                </a:lnTo>
                <a:lnTo>
                  <a:pt x="232562" y="1303604"/>
                </a:lnTo>
                <a:lnTo>
                  <a:pt x="270370" y="1324216"/>
                </a:lnTo>
                <a:lnTo>
                  <a:pt x="310565" y="1343977"/>
                </a:lnTo>
                <a:lnTo>
                  <a:pt x="353085" y="1362837"/>
                </a:lnTo>
                <a:lnTo>
                  <a:pt x="397827" y="1380769"/>
                </a:lnTo>
                <a:lnTo>
                  <a:pt x="444690" y="1397723"/>
                </a:lnTo>
                <a:lnTo>
                  <a:pt x="493610" y="1413662"/>
                </a:lnTo>
                <a:lnTo>
                  <a:pt x="544461" y="1428559"/>
                </a:lnTo>
                <a:lnTo>
                  <a:pt x="597179" y="1442364"/>
                </a:lnTo>
                <a:lnTo>
                  <a:pt x="651649" y="1455026"/>
                </a:lnTo>
                <a:lnTo>
                  <a:pt x="707809" y="1466532"/>
                </a:lnTo>
                <a:lnTo>
                  <a:pt x="765530" y="1476832"/>
                </a:lnTo>
                <a:lnTo>
                  <a:pt x="824763" y="1485874"/>
                </a:lnTo>
                <a:lnTo>
                  <a:pt x="885380" y="1493634"/>
                </a:lnTo>
                <a:lnTo>
                  <a:pt x="947305" y="1500073"/>
                </a:lnTo>
                <a:lnTo>
                  <a:pt x="1010450" y="1505153"/>
                </a:lnTo>
                <a:lnTo>
                  <a:pt x="1074712" y="1508823"/>
                </a:lnTo>
                <a:lnTo>
                  <a:pt x="1140002" y="1511058"/>
                </a:lnTo>
                <a:lnTo>
                  <a:pt x="1206246" y="1511808"/>
                </a:lnTo>
                <a:lnTo>
                  <a:pt x="1272400" y="1511058"/>
                </a:lnTo>
                <a:lnTo>
                  <a:pt x="1337640" y="1508823"/>
                </a:lnTo>
                <a:lnTo>
                  <a:pt x="1401851" y="1505153"/>
                </a:lnTo>
                <a:lnTo>
                  <a:pt x="1464945" y="1500073"/>
                </a:lnTo>
                <a:lnTo>
                  <a:pt x="1526832" y="1493634"/>
                </a:lnTo>
                <a:lnTo>
                  <a:pt x="1587423" y="1485874"/>
                </a:lnTo>
                <a:lnTo>
                  <a:pt x="1646631" y="1476832"/>
                </a:lnTo>
                <a:lnTo>
                  <a:pt x="1704352" y="1466532"/>
                </a:lnTo>
                <a:lnTo>
                  <a:pt x="1760486" y="1455026"/>
                </a:lnTo>
                <a:lnTo>
                  <a:pt x="1814969" y="1442364"/>
                </a:lnTo>
                <a:lnTo>
                  <a:pt x="1867674" y="1428559"/>
                </a:lnTo>
                <a:lnTo>
                  <a:pt x="1918550" y="1413662"/>
                </a:lnTo>
                <a:lnTo>
                  <a:pt x="1967471" y="1397723"/>
                </a:lnTo>
                <a:lnTo>
                  <a:pt x="2014347" y="1380769"/>
                </a:lnTo>
                <a:lnTo>
                  <a:pt x="2059114" y="1362837"/>
                </a:lnTo>
                <a:lnTo>
                  <a:pt x="2101646" y="1343977"/>
                </a:lnTo>
                <a:lnTo>
                  <a:pt x="2141867" y="1324216"/>
                </a:lnTo>
                <a:lnTo>
                  <a:pt x="2179688" y="1303604"/>
                </a:lnTo>
                <a:lnTo>
                  <a:pt x="2215019" y="1282166"/>
                </a:lnTo>
                <a:lnTo>
                  <a:pt x="2247747" y="1259954"/>
                </a:lnTo>
                <a:lnTo>
                  <a:pt x="2305088" y="1213358"/>
                </a:lnTo>
                <a:lnTo>
                  <a:pt x="2350973" y="1164094"/>
                </a:lnTo>
                <a:lnTo>
                  <a:pt x="2384653" y="1112507"/>
                </a:lnTo>
                <a:lnTo>
                  <a:pt x="2405405" y="1058887"/>
                </a:lnTo>
                <a:lnTo>
                  <a:pt x="2412492" y="1003554"/>
                </a:lnTo>
                <a:lnTo>
                  <a:pt x="2410701" y="975702"/>
                </a:lnTo>
                <a:lnTo>
                  <a:pt x="2396693" y="921181"/>
                </a:lnTo>
                <a:lnTo>
                  <a:pt x="2369388" y="868540"/>
                </a:lnTo>
                <a:lnTo>
                  <a:pt x="2329510" y="818083"/>
                </a:lnTo>
                <a:lnTo>
                  <a:pt x="2277808" y="770115"/>
                </a:lnTo>
                <a:lnTo>
                  <a:pt x="2215019" y="724954"/>
                </a:lnTo>
                <a:lnTo>
                  <a:pt x="2179688" y="703516"/>
                </a:lnTo>
                <a:lnTo>
                  <a:pt x="2141867" y="682904"/>
                </a:lnTo>
                <a:lnTo>
                  <a:pt x="2101646" y="663143"/>
                </a:lnTo>
                <a:lnTo>
                  <a:pt x="2059114" y="644271"/>
                </a:lnTo>
                <a:lnTo>
                  <a:pt x="2014347" y="626351"/>
                </a:lnTo>
                <a:lnTo>
                  <a:pt x="1967471" y="609396"/>
                </a:lnTo>
                <a:lnTo>
                  <a:pt x="1918550" y="593445"/>
                </a:lnTo>
                <a:lnTo>
                  <a:pt x="1867674" y="578561"/>
                </a:lnTo>
                <a:lnTo>
                  <a:pt x="1840738" y="571512"/>
                </a:lnTo>
                <a:lnTo>
                  <a:pt x="1866023" y="568007"/>
                </a:lnTo>
                <a:lnTo>
                  <a:pt x="1924481" y="558774"/>
                </a:lnTo>
                <a:lnTo>
                  <a:pt x="1980641" y="548741"/>
                </a:lnTo>
                <a:lnTo>
                  <a:pt x="2034374" y="537946"/>
                </a:lnTo>
                <a:lnTo>
                  <a:pt x="2085568" y="526402"/>
                </a:lnTo>
                <a:lnTo>
                  <a:pt x="2134070" y="514146"/>
                </a:lnTo>
                <a:lnTo>
                  <a:pt x="2179777" y="501218"/>
                </a:lnTo>
                <a:lnTo>
                  <a:pt x="2222550" y="487641"/>
                </a:lnTo>
                <a:lnTo>
                  <a:pt x="2262276" y="473443"/>
                </a:lnTo>
                <a:lnTo>
                  <a:pt x="2298801" y="458673"/>
                </a:lnTo>
                <a:lnTo>
                  <a:pt x="2361819" y="427507"/>
                </a:lnTo>
                <a:lnTo>
                  <a:pt x="2410587" y="394411"/>
                </a:lnTo>
                <a:lnTo>
                  <a:pt x="2444102" y="359613"/>
                </a:lnTo>
                <a:lnTo>
                  <a:pt x="2461336" y="323380"/>
                </a:lnTo>
                <a:lnTo>
                  <a:pt x="2463546" y="304800"/>
                </a:lnTo>
                <a:close/>
              </a:path>
            </a:pathLst>
          </a:custGeom>
          <a:solidFill>
            <a:srgbClr val="7A1A24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63</a:t>
            </a:fld>
            <a:endParaRPr spc="-9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68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166" y="2420426"/>
            <a:ext cx="375285" cy="20091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b="1" spc="-90" dirty="0">
                <a:latin typeface="Arial"/>
                <a:cs typeface="Arial"/>
              </a:rPr>
              <a:t>Incidence</a:t>
            </a:r>
            <a:r>
              <a:rPr sz="2400" b="1" spc="-225" dirty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9072" y="2055622"/>
            <a:ext cx="6688455" cy="2991485"/>
            <a:chOff x="1719072" y="2055622"/>
            <a:chExt cx="6688455" cy="2991485"/>
          </a:xfrm>
        </p:grpSpPr>
        <p:sp>
          <p:nvSpPr>
            <p:cNvPr id="5" name="object 5"/>
            <p:cNvSpPr/>
            <p:nvPr/>
          </p:nvSpPr>
          <p:spPr>
            <a:xfrm>
              <a:off x="1787652" y="2074926"/>
              <a:ext cx="0" cy="2875280"/>
            </a:xfrm>
            <a:custGeom>
              <a:avLst/>
              <a:gdLst/>
              <a:ahLst/>
              <a:cxnLst/>
              <a:rect l="l" t="t" r="r" b="b"/>
              <a:pathLst>
                <a:path h="2875279">
                  <a:moveTo>
                    <a:pt x="0" y="0"/>
                  </a:moveTo>
                  <a:lnTo>
                    <a:pt x="0" y="28750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9072" y="4956048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9072" y="4475226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9072" y="3992879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9072" y="3512819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9072" y="3031997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072" y="2549652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072" y="2068830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30">
                  <a:moveTo>
                    <a:pt x="0" y="0"/>
                  </a:moveTo>
                  <a:lnTo>
                    <a:pt x="13792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3748" y="4956048"/>
              <a:ext cx="6582409" cy="0"/>
            </a:xfrm>
            <a:custGeom>
              <a:avLst/>
              <a:gdLst/>
              <a:ahLst/>
              <a:cxnLst/>
              <a:rect l="l" t="t" r="r" b="b"/>
              <a:pathLst>
                <a:path w="6582409">
                  <a:moveTo>
                    <a:pt x="0" y="0"/>
                  </a:moveTo>
                  <a:lnTo>
                    <a:pt x="65821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7652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87345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86277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7495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84904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84598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054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84748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3680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1850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81543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82000" y="4865370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1813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87652" y="2093976"/>
              <a:ext cx="6594475" cy="2827020"/>
            </a:xfrm>
            <a:custGeom>
              <a:avLst/>
              <a:gdLst/>
              <a:ahLst/>
              <a:cxnLst/>
              <a:rect l="l" t="t" r="r" b="b"/>
              <a:pathLst>
                <a:path w="6594475" h="2827020">
                  <a:moveTo>
                    <a:pt x="0" y="2827020"/>
                  </a:moveTo>
                  <a:lnTo>
                    <a:pt x="599694" y="2733294"/>
                  </a:lnTo>
                  <a:lnTo>
                    <a:pt x="1197864" y="2541270"/>
                  </a:lnTo>
                  <a:lnTo>
                    <a:pt x="1799082" y="2231898"/>
                  </a:lnTo>
                  <a:lnTo>
                    <a:pt x="2397252" y="1938528"/>
                  </a:lnTo>
                  <a:lnTo>
                    <a:pt x="2996946" y="1773174"/>
                  </a:lnTo>
                  <a:lnTo>
                    <a:pt x="3597402" y="1522476"/>
                  </a:lnTo>
                  <a:lnTo>
                    <a:pt x="4197096" y="1123950"/>
                  </a:lnTo>
                  <a:lnTo>
                    <a:pt x="4795266" y="784097"/>
                  </a:lnTo>
                  <a:lnTo>
                    <a:pt x="5394960" y="530351"/>
                  </a:lnTo>
                  <a:lnTo>
                    <a:pt x="5994654" y="140969"/>
                  </a:lnTo>
                  <a:lnTo>
                    <a:pt x="6594348" y="0"/>
                  </a:lnTo>
                </a:path>
              </a:pathLst>
            </a:custGeom>
            <a:ln w="44450">
              <a:solidFill>
                <a:srgbClr val="F57A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8696" y="4889754"/>
              <a:ext cx="49530" cy="54610"/>
            </a:xfrm>
            <a:custGeom>
              <a:avLst/>
              <a:gdLst/>
              <a:ahLst/>
              <a:cxnLst/>
              <a:rect l="l" t="t" r="r" b="b"/>
              <a:pathLst>
                <a:path w="49530" h="54610">
                  <a:moveTo>
                    <a:pt x="49530" y="54101"/>
                  </a:moveTo>
                  <a:lnTo>
                    <a:pt x="49530" y="0"/>
                  </a:lnTo>
                  <a:lnTo>
                    <a:pt x="0" y="0"/>
                  </a:lnTo>
                  <a:lnTo>
                    <a:pt x="0" y="54101"/>
                  </a:lnTo>
                  <a:lnTo>
                    <a:pt x="49530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8696" y="4889754"/>
              <a:ext cx="49530" cy="53340"/>
            </a:xfrm>
            <a:custGeom>
              <a:avLst/>
              <a:gdLst/>
              <a:ahLst/>
              <a:cxnLst/>
              <a:rect l="l" t="t" r="r" b="b"/>
              <a:pathLst>
                <a:path w="49530" h="53339">
                  <a:moveTo>
                    <a:pt x="0" y="0"/>
                  </a:moveTo>
                  <a:lnTo>
                    <a:pt x="0" y="53339"/>
                  </a:lnTo>
                  <a:lnTo>
                    <a:pt x="49530" y="53339"/>
                  </a:lnTo>
                  <a:lnTo>
                    <a:pt x="49530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59152" y="4796027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10">
                  <a:moveTo>
                    <a:pt x="47243" y="54101"/>
                  </a:moveTo>
                  <a:lnTo>
                    <a:pt x="47243" y="0"/>
                  </a:lnTo>
                  <a:lnTo>
                    <a:pt x="0" y="0"/>
                  </a:lnTo>
                  <a:lnTo>
                    <a:pt x="0" y="54101"/>
                  </a:lnTo>
                  <a:lnTo>
                    <a:pt x="47243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9152" y="4796027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10">
                  <a:moveTo>
                    <a:pt x="0" y="0"/>
                  </a:moveTo>
                  <a:lnTo>
                    <a:pt x="0" y="54101"/>
                  </a:lnTo>
                  <a:lnTo>
                    <a:pt x="47243" y="54101"/>
                  </a:lnTo>
                  <a:lnTo>
                    <a:pt x="4724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57322" y="4604004"/>
              <a:ext cx="49530" cy="55880"/>
            </a:xfrm>
            <a:custGeom>
              <a:avLst/>
              <a:gdLst/>
              <a:ahLst/>
              <a:cxnLst/>
              <a:rect l="l" t="t" r="r" b="b"/>
              <a:pathLst>
                <a:path w="49530" h="55879">
                  <a:moveTo>
                    <a:pt x="49529" y="55625"/>
                  </a:moveTo>
                  <a:lnTo>
                    <a:pt x="49529" y="0"/>
                  </a:lnTo>
                  <a:lnTo>
                    <a:pt x="0" y="0"/>
                  </a:lnTo>
                  <a:lnTo>
                    <a:pt x="0" y="55625"/>
                  </a:lnTo>
                  <a:lnTo>
                    <a:pt x="49529" y="55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57322" y="4604004"/>
              <a:ext cx="49530" cy="55880"/>
            </a:xfrm>
            <a:custGeom>
              <a:avLst/>
              <a:gdLst/>
              <a:ahLst/>
              <a:cxnLst/>
              <a:rect l="l" t="t" r="r" b="b"/>
              <a:pathLst>
                <a:path w="49530" h="55879">
                  <a:moveTo>
                    <a:pt x="0" y="0"/>
                  </a:moveTo>
                  <a:lnTo>
                    <a:pt x="0" y="55625"/>
                  </a:lnTo>
                  <a:lnTo>
                    <a:pt x="49529" y="55625"/>
                  </a:lnTo>
                  <a:lnTo>
                    <a:pt x="495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57777" y="4292345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48767" y="55625"/>
                  </a:moveTo>
                  <a:lnTo>
                    <a:pt x="48767" y="0"/>
                  </a:lnTo>
                  <a:lnTo>
                    <a:pt x="0" y="0"/>
                  </a:lnTo>
                  <a:lnTo>
                    <a:pt x="0" y="55625"/>
                  </a:lnTo>
                  <a:lnTo>
                    <a:pt x="48767" y="55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57777" y="4292345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0" y="0"/>
                  </a:moveTo>
                  <a:lnTo>
                    <a:pt x="0" y="55625"/>
                  </a:lnTo>
                  <a:lnTo>
                    <a:pt x="48767" y="55625"/>
                  </a:lnTo>
                  <a:lnTo>
                    <a:pt x="48767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57472" y="4000500"/>
              <a:ext cx="48260" cy="54610"/>
            </a:xfrm>
            <a:custGeom>
              <a:avLst/>
              <a:gdLst/>
              <a:ahLst/>
              <a:cxnLst/>
              <a:rect l="l" t="t" r="r" b="b"/>
              <a:pathLst>
                <a:path w="48260" h="54610">
                  <a:moveTo>
                    <a:pt x="48005" y="54101"/>
                  </a:moveTo>
                  <a:lnTo>
                    <a:pt x="48005" y="0"/>
                  </a:lnTo>
                  <a:lnTo>
                    <a:pt x="0" y="0"/>
                  </a:lnTo>
                  <a:lnTo>
                    <a:pt x="0" y="54101"/>
                  </a:lnTo>
                  <a:lnTo>
                    <a:pt x="48005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57472" y="4000500"/>
              <a:ext cx="48260" cy="54610"/>
            </a:xfrm>
            <a:custGeom>
              <a:avLst/>
              <a:gdLst/>
              <a:ahLst/>
              <a:cxnLst/>
              <a:rect l="l" t="t" r="r" b="b"/>
              <a:pathLst>
                <a:path w="48260" h="54610">
                  <a:moveTo>
                    <a:pt x="0" y="0"/>
                  </a:moveTo>
                  <a:lnTo>
                    <a:pt x="0" y="54101"/>
                  </a:lnTo>
                  <a:lnTo>
                    <a:pt x="48005" y="54101"/>
                  </a:lnTo>
                  <a:lnTo>
                    <a:pt x="4800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6404" y="3833622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48767" y="55625"/>
                  </a:moveTo>
                  <a:lnTo>
                    <a:pt x="48767" y="0"/>
                  </a:lnTo>
                  <a:lnTo>
                    <a:pt x="0" y="0"/>
                  </a:lnTo>
                  <a:lnTo>
                    <a:pt x="0" y="55625"/>
                  </a:lnTo>
                  <a:lnTo>
                    <a:pt x="48767" y="55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56404" y="3833622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79">
                  <a:moveTo>
                    <a:pt x="0" y="0"/>
                  </a:moveTo>
                  <a:lnTo>
                    <a:pt x="0" y="55625"/>
                  </a:lnTo>
                  <a:lnTo>
                    <a:pt x="48767" y="55625"/>
                  </a:lnTo>
                  <a:lnTo>
                    <a:pt x="48767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54574" y="3584447"/>
              <a:ext cx="49530" cy="54610"/>
            </a:xfrm>
            <a:custGeom>
              <a:avLst/>
              <a:gdLst/>
              <a:ahLst/>
              <a:cxnLst/>
              <a:rect l="l" t="t" r="r" b="b"/>
              <a:pathLst>
                <a:path w="49529" h="54610">
                  <a:moveTo>
                    <a:pt x="49529" y="54101"/>
                  </a:moveTo>
                  <a:lnTo>
                    <a:pt x="49529" y="0"/>
                  </a:lnTo>
                  <a:lnTo>
                    <a:pt x="0" y="0"/>
                  </a:lnTo>
                  <a:lnTo>
                    <a:pt x="0" y="54101"/>
                  </a:lnTo>
                  <a:lnTo>
                    <a:pt x="49529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54574" y="3584447"/>
              <a:ext cx="49530" cy="54610"/>
            </a:xfrm>
            <a:custGeom>
              <a:avLst/>
              <a:gdLst/>
              <a:ahLst/>
              <a:cxnLst/>
              <a:rect l="l" t="t" r="r" b="b"/>
              <a:pathLst>
                <a:path w="49529" h="54610">
                  <a:moveTo>
                    <a:pt x="0" y="0"/>
                  </a:moveTo>
                  <a:lnTo>
                    <a:pt x="0" y="54101"/>
                  </a:lnTo>
                  <a:lnTo>
                    <a:pt x="49529" y="54101"/>
                  </a:lnTo>
                  <a:lnTo>
                    <a:pt x="495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56554" y="3185922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10">
                  <a:moveTo>
                    <a:pt x="47244" y="54101"/>
                  </a:moveTo>
                  <a:lnTo>
                    <a:pt x="47244" y="0"/>
                  </a:lnTo>
                  <a:lnTo>
                    <a:pt x="0" y="0"/>
                  </a:lnTo>
                  <a:lnTo>
                    <a:pt x="0" y="54101"/>
                  </a:lnTo>
                  <a:lnTo>
                    <a:pt x="47244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6554" y="3185922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10">
                  <a:moveTo>
                    <a:pt x="0" y="0"/>
                  </a:moveTo>
                  <a:lnTo>
                    <a:pt x="0" y="54101"/>
                  </a:lnTo>
                  <a:lnTo>
                    <a:pt x="47244" y="54101"/>
                  </a:lnTo>
                  <a:lnTo>
                    <a:pt x="4724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54724" y="2846070"/>
              <a:ext cx="48260" cy="54610"/>
            </a:xfrm>
            <a:custGeom>
              <a:avLst/>
              <a:gdLst/>
              <a:ahLst/>
              <a:cxnLst/>
              <a:rect l="l" t="t" r="r" b="b"/>
              <a:pathLst>
                <a:path w="48259" h="54610">
                  <a:moveTo>
                    <a:pt x="48005" y="54101"/>
                  </a:moveTo>
                  <a:lnTo>
                    <a:pt x="48005" y="0"/>
                  </a:lnTo>
                  <a:lnTo>
                    <a:pt x="0" y="0"/>
                  </a:lnTo>
                  <a:lnTo>
                    <a:pt x="0" y="54101"/>
                  </a:lnTo>
                  <a:lnTo>
                    <a:pt x="48005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54724" y="2846070"/>
              <a:ext cx="48260" cy="54610"/>
            </a:xfrm>
            <a:custGeom>
              <a:avLst/>
              <a:gdLst/>
              <a:ahLst/>
              <a:cxnLst/>
              <a:rect l="l" t="t" r="r" b="b"/>
              <a:pathLst>
                <a:path w="48259" h="54610">
                  <a:moveTo>
                    <a:pt x="0" y="0"/>
                  </a:moveTo>
                  <a:lnTo>
                    <a:pt x="0" y="54101"/>
                  </a:lnTo>
                  <a:lnTo>
                    <a:pt x="48005" y="54101"/>
                  </a:lnTo>
                  <a:lnTo>
                    <a:pt x="4800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55180" y="2592323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80">
                  <a:moveTo>
                    <a:pt x="48768" y="55625"/>
                  </a:moveTo>
                  <a:lnTo>
                    <a:pt x="48768" y="0"/>
                  </a:lnTo>
                  <a:lnTo>
                    <a:pt x="0" y="0"/>
                  </a:lnTo>
                  <a:lnTo>
                    <a:pt x="0" y="55625"/>
                  </a:lnTo>
                  <a:lnTo>
                    <a:pt x="48768" y="55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55180" y="2592323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5" h="55880">
                  <a:moveTo>
                    <a:pt x="0" y="0"/>
                  </a:moveTo>
                  <a:lnTo>
                    <a:pt x="0" y="55625"/>
                  </a:lnTo>
                  <a:lnTo>
                    <a:pt x="48768" y="55625"/>
                  </a:lnTo>
                  <a:lnTo>
                    <a:pt x="4876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53350" y="2202180"/>
              <a:ext cx="49530" cy="55880"/>
            </a:xfrm>
            <a:custGeom>
              <a:avLst/>
              <a:gdLst/>
              <a:ahLst/>
              <a:cxnLst/>
              <a:rect l="l" t="t" r="r" b="b"/>
              <a:pathLst>
                <a:path w="49529" h="55880">
                  <a:moveTo>
                    <a:pt x="49529" y="55625"/>
                  </a:moveTo>
                  <a:lnTo>
                    <a:pt x="49529" y="0"/>
                  </a:lnTo>
                  <a:lnTo>
                    <a:pt x="0" y="0"/>
                  </a:lnTo>
                  <a:lnTo>
                    <a:pt x="0" y="55625"/>
                  </a:lnTo>
                  <a:lnTo>
                    <a:pt x="49529" y="55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53350" y="2202180"/>
              <a:ext cx="49530" cy="55244"/>
            </a:xfrm>
            <a:custGeom>
              <a:avLst/>
              <a:gdLst/>
              <a:ahLst/>
              <a:cxnLst/>
              <a:rect l="l" t="t" r="r" b="b"/>
              <a:pathLst>
                <a:path w="49529" h="55244">
                  <a:moveTo>
                    <a:pt x="0" y="0"/>
                  </a:moveTo>
                  <a:lnTo>
                    <a:pt x="0" y="54863"/>
                  </a:lnTo>
                  <a:lnTo>
                    <a:pt x="49529" y="54863"/>
                  </a:lnTo>
                  <a:lnTo>
                    <a:pt x="495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53805" y="2061972"/>
              <a:ext cx="47625" cy="54610"/>
            </a:xfrm>
            <a:custGeom>
              <a:avLst/>
              <a:gdLst/>
              <a:ahLst/>
              <a:cxnLst/>
              <a:rect l="l" t="t" r="r" b="b"/>
              <a:pathLst>
                <a:path w="47625" h="54610">
                  <a:moveTo>
                    <a:pt x="47244" y="54101"/>
                  </a:moveTo>
                  <a:lnTo>
                    <a:pt x="47244" y="0"/>
                  </a:lnTo>
                  <a:lnTo>
                    <a:pt x="0" y="0"/>
                  </a:lnTo>
                  <a:lnTo>
                    <a:pt x="0" y="54102"/>
                  </a:lnTo>
                  <a:lnTo>
                    <a:pt x="47244" y="54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53043" y="2061972"/>
              <a:ext cx="48260" cy="54610"/>
            </a:xfrm>
            <a:custGeom>
              <a:avLst/>
              <a:gdLst/>
              <a:ahLst/>
              <a:cxnLst/>
              <a:rect l="l" t="t" r="r" b="b"/>
              <a:pathLst>
                <a:path w="48259" h="54610">
                  <a:moveTo>
                    <a:pt x="0" y="0"/>
                  </a:moveTo>
                  <a:lnTo>
                    <a:pt x="0" y="54102"/>
                  </a:lnTo>
                  <a:lnTo>
                    <a:pt x="48005" y="54101"/>
                  </a:lnTo>
                  <a:lnTo>
                    <a:pt x="48005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53822" y="1303198"/>
            <a:ext cx="8436610" cy="38614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spc="-180" dirty="0">
                <a:latin typeface="Arial"/>
                <a:cs typeface="Arial"/>
              </a:rPr>
              <a:t>Rates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per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100,000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Population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Specified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Five-year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Age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marR="7113905" algn="r">
              <a:lnSpc>
                <a:spcPct val="100000"/>
              </a:lnSpc>
              <a:spcBef>
                <a:spcPts val="930"/>
              </a:spcBef>
            </a:pPr>
            <a:r>
              <a:rPr sz="2200" b="1" spc="-5" dirty="0">
                <a:latin typeface="Arial"/>
                <a:cs typeface="Arial"/>
              </a:rPr>
              <a:t>300</a:t>
            </a:r>
            <a:endParaRPr sz="2200">
              <a:latin typeface="Arial"/>
              <a:cs typeface="Arial"/>
            </a:endParaRPr>
          </a:p>
          <a:p>
            <a:pPr marR="7113905" algn="r">
              <a:lnSpc>
                <a:spcPct val="100000"/>
              </a:lnSpc>
              <a:spcBef>
                <a:spcPts val="1160"/>
              </a:spcBef>
            </a:pPr>
            <a:r>
              <a:rPr sz="2200" b="1" spc="-5" dirty="0">
                <a:latin typeface="Arial"/>
                <a:cs typeface="Arial"/>
              </a:rPr>
              <a:t>250</a:t>
            </a:r>
            <a:endParaRPr sz="2200">
              <a:latin typeface="Arial"/>
              <a:cs typeface="Arial"/>
            </a:endParaRPr>
          </a:p>
          <a:p>
            <a:pPr marR="7113905" algn="r">
              <a:lnSpc>
                <a:spcPct val="100000"/>
              </a:lnSpc>
              <a:spcBef>
                <a:spcPts val="1145"/>
              </a:spcBef>
            </a:pPr>
            <a:r>
              <a:rPr sz="2200" b="1" spc="-5" dirty="0">
                <a:latin typeface="Arial"/>
                <a:cs typeface="Arial"/>
              </a:rPr>
              <a:t>200</a:t>
            </a:r>
            <a:endParaRPr sz="2200">
              <a:latin typeface="Arial"/>
              <a:cs typeface="Arial"/>
            </a:endParaRPr>
          </a:p>
          <a:p>
            <a:pPr marR="7126605" algn="r">
              <a:lnSpc>
                <a:spcPct val="100000"/>
              </a:lnSpc>
              <a:spcBef>
                <a:spcPts val="1250"/>
              </a:spcBef>
            </a:pPr>
            <a:r>
              <a:rPr sz="2200" b="1" spc="-5" dirty="0">
                <a:latin typeface="Arial"/>
                <a:cs typeface="Arial"/>
              </a:rPr>
              <a:t>150</a:t>
            </a:r>
            <a:endParaRPr sz="2200">
              <a:latin typeface="Arial"/>
              <a:cs typeface="Arial"/>
            </a:endParaRPr>
          </a:p>
          <a:p>
            <a:pPr marR="7113905" algn="r">
              <a:lnSpc>
                <a:spcPct val="100000"/>
              </a:lnSpc>
              <a:spcBef>
                <a:spcPts val="1050"/>
              </a:spcBef>
            </a:pPr>
            <a:r>
              <a:rPr sz="2200" b="1" spc="-5" dirty="0">
                <a:latin typeface="Arial"/>
                <a:cs typeface="Arial"/>
              </a:rPr>
              <a:t>100</a:t>
            </a:r>
            <a:endParaRPr sz="2200">
              <a:latin typeface="Arial"/>
              <a:cs typeface="Arial"/>
            </a:endParaRPr>
          </a:p>
          <a:p>
            <a:pPr marR="7132955" algn="r">
              <a:lnSpc>
                <a:spcPct val="100000"/>
              </a:lnSpc>
              <a:spcBef>
                <a:spcPts val="1145"/>
              </a:spcBef>
            </a:pPr>
            <a:r>
              <a:rPr sz="2200" b="1" spc="-5" dirty="0">
                <a:latin typeface="Arial"/>
                <a:cs typeface="Arial"/>
              </a:rPr>
              <a:t>50</a:t>
            </a:r>
            <a:endParaRPr sz="2200">
              <a:latin typeface="Arial"/>
              <a:cs typeface="Arial"/>
            </a:endParaRPr>
          </a:p>
          <a:p>
            <a:pPr marR="7153909" algn="r">
              <a:lnSpc>
                <a:spcPct val="100000"/>
              </a:lnSpc>
              <a:spcBef>
                <a:spcPts val="1145"/>
              </a:spcBef>
            </a:pPr>
            <a:r>
              <a:rPr sz="2200" b="1" spc="-5" dirty="0"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62184" y="5242755"/>
            <a:ext cx="7880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0" dirty="0">
                <a:latin typeface="Arial"/>
                <a:cs typeface="Arial"/>
              </a:rPr>
              <a:t>65–69</a:t>
            </a:r>
            <a:endParaRPr sz="2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62460" y="5242755"/>
            <a:ext cx="7880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0" dirty="0">
                <a:latin typeface="Arial"/>
                <a:cs typeface="Arial"/>
              </a:rPr>
              <a:t>75–79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68635" y="5048623"/>
            <a:ext cx="4673600" cy="113284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  <a:tabLst>
                <a:tab pos="1210945" algn="l"/>
                <a:tab pos="2409825" algn="l"/>
                <a:tab pos="3608070" algn="l"/>
              </a:tabLst>
            </a:pPr>
            <a:r>
              <a:rPr sz="2200" b="1" spc="-30" dirty="0">
                <a:latin typeface="Arial"/>
                <a:cs typeface="Arial"/>
              </a:rPr>
              <a:t>25–29	35–39	45–49	55–59</a:t>
            </a:r>
            <a:endParaRPr sz="2200">
              <a:latin typeface="Arial"/>
              <a:cs typeface="Arial"/>
            </a:endParaRPr>
          </a:p>
          <a:p>
            <a:pPr marL="1850389">
              <a:lnSpc>
                <a:spcPct val="100000"/>
              </a:lnSpc>
              <a:spcBef>
                <a:spcPts val="1664"/>
              </a:spcBef>
            </a:pPr>
            <a:r>
              <a:rPr sz="2400" b="1" spc="-80" dirty="0">
                <a:latin typeface="Arial"/>
                <a:cs typeface="Arial"/>
              </a:rPr>
              <a:t>Five-Year </a:t>
            </a:r>
            <a:r>
              <a:rPr sz="2400" b="1" spc="-100" dirty="0">
                <a:latin typeface="Arial"/>
                <a:cs typeface="Arial"/>
              </a:rPr>
              <a:t>Age</a:t>
            </a:r>
            <a:r>
              <a:rPr sz="2400" b="1" spc="-315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79400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285" dirty="0">
                <a:latin typeface="Arial"/>
                <a:cs typeface="Arial"/>
              </a:rPr>
              <a:t>Age-Specific </a:t>
            </a:r>
            <a:r>
              <a:rPr sz="3000" b="0" i="1" spc="-295" dirty="0">
                <a:latin typeface="Arial"/>
                <a:cs typeface="Arial"/>
              </a:rPr>
              <a:t>Breast </a:t>
            </a:r>
            <a:r>
              <a:rPr sz="3000" b="0" i="1" spc="-335" dirty="0">
                <a:latin typeface="Arial"/>
                <a:cs typeface="Arial"/>
              </a:rPr>
              <a:t>Cancer </a:t>
            </a:r>
            <a:r>
              <a:rPr sz="3000" b="0" i="1" spc="-265" dirty="0">
                <a:latin typeface="Arial"/>
                <a:cs typeface="Arial"/>
              </a:rPr>
              <a:t>Incidence </a:t>
            </a:r>
            <a:r>
              <a:rPr sz="3000" b="0" i="1" spc="-360" dirty="0">
                <a:latin typeface="Arial"/>
                <a:cs typeface="Arial"/>
              </a:rPr>
              <a:t>Rates </a:t>
            </a:r>
            <a:r>
              <a:rPr sz="3000" b="0" i="1" spc="-375" dirty="0">
                <a:latin typeface="Arial"/>
                <a:cs typeface="Arial"/>
              </a:rPr>
              <a:t>U.S., </a:t>
            </a:r>
            <a:r>
              <a:rPr sz="3000" b="0" i="1" spc="-165" dirty="0">
                <a:latin typeface="Arial"/>
                <a:cs typeface="Arial"/>
              </a:rPr>
              <a:t>All </a:t>
            </a:r>
            <a:r>
              <a:rPr sz="3000" b="0" i="1" spc="-440" dirty="0">
                <a:latin typeface="Arial"/>
                <a:cs typeface="Arial"/>
              </a:rPr>
              <a:t>Races  </a:t>
            </a:r>
            <a:r>
              <a:rPr sz="3000" b="0" i="1" spc="-610" dirty="0">
                <a:latin typeface="Arial"/>
                <a:cs typeface="Arial"/>
              </a:rPr>
              <a:t>(SEER</a:t>
            </a:r>
            <a:r>
              <a:rPr sz="3000" b="0" i="1" spc="-550" dirty="0">
                <a:latin typeface="Arial"/>
                <a:cs typeface="Arial"/>
              </a:rPr>
              <a:t> </a:t>
            </a:r>
            <a:r>
              <a:rPr sz="3000" b="0" i="1" spc="-260" dirty="0">
                <a:latin typeface="Arial"/>
                <a:cs typeface="Arial"/>
              </a:rPr>
              <a:t>1984-88)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5648" y="6469634"/>
            <a:ext cx="16859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75" dirty="0">
                <a:latin typeface="Arial"/>
                <a:cs typeface="Arial"/>
              </a:rPr>
              <a:t>Source: </a:t>
            </a:r>
            <a:r>
              <a:rPr sz="1400" spc="-250" dirty="0">
                <a:latin typeface="Arial"/>
                <a:cs typeface="Arial"/>
              </a:rPr>
              <a:t>SEER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Program.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7702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30" dirty="0">
                <a:latin typeface="Arial"/>
                <a:cs typeface="Arial"/>
              </a:rPr>
              <a:t>Results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29" dirty="0">
                <a:latin typeface="Arial"/>
                <a:cs typeface="Arial"/>
              </a:rPr>
              <a:t>First </a:t>
            </a:r>
            <a:r>
              <a:rPr sz="3000" b="0" i="1" spc="-300" dirty="0">
                <a:latin typeface="Arial"/>
                <a:cs typeface="Arial"/>
              </a:rPr>
              <a:t>Screening </a:t>
            </a:r>
            <a:r>
              <a:rPr sz="3000" b="0" i="1" spc="-240" dirty="0">
                <a:latin typeface="Arial"/>
                <a:cs typeface="Arial"/>
              </a:rPr>
              <a:t>Mammography </a:t>
            </a:r>
            <a:r>
              <a:rPr sz="3000" b="0" i="1" spc="-250" dirty="0">
                <a:latin typeface="Arial"/>
                <a:cs typeface="Arial"/>
              </a:rPr>
              <a:t>by</a:t>
            </a:r>
            <a:r>
              <a:rPr sz="3000" b="0" i="1" spc="-670" dirty="0">
                <a:latin typeface="Arial"/>
                <a:cs typeface="Arial"/>
              </a:rPr>
              <a:t> </a:t>
            </a:r>
            <a:r>
              <a:rPr sz="3000" b="0" i="1" spc="-360" dirty="0">
                <a:latin typeface="Arial"/>
                <a:cs typeface="Arial"/>
              </a:rPr>
              <a:t>Age </a:t>
            </a:r>
            <a:r>
              <a:rPr sz="3000" b="0" i="1" spc="-290" dirty="0">
                <a:latin typeface="Arial"/>
                <a:cs typeface="Arial"/>
              </a:rPr>
              <a:t>Group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0" i="1" dirty="0">
                <a:latin typeface="Arial"/>
                <a:cs typeface="Arial"/>
              </a:rPr>
              <a:t>— </a:t>
            </a:r>
            <a:r>
              <a:rPr sz="3000" b="0" i="1" spc="-610" dirty="0">
                <a:latin typeface="Arial"/>
                <a:cs typeface="Arial"/>
              </a:rPr>
              <a:t>U</a:t>
            </a:r>
            <a:r>
              <a:rPr lang="en-US" sz="3000" b="0" i="1" spc="-610" dirty="0">
                <a:latin typeface="Arial"/>
                <a:cs typeface="Arial"/>
              </a:rPr>
              <a:t> </a:t>
            </a:r>
            <a:r>
              <a:rPr sz="3000" b="0" i="1" spc="-610" dirty="0">
                <a:latin typeface="Arial"/>
                <a:cs typeface="Arial"/>
              </a:rPr>
              <a:t>C</a:t>
            </a:r>
            <a:r>
              <a:rPr lang="en-US" sz="3000" b="0" i="1" spc="-610" dirty="0">
                <a:latin typeface="Arial"/>
                <a:cs typeface="Arial"/>
              </a:rPr>
              <a:t> </a:t>
            </a:r>
            <a:r>
              <a:rPr sz="3000" b="0" i="1" spc="-610" dirty="0">
                <a:latin typeface="Arial"/>
                <a:cs typeface="Arial"/>
              </a:rPr>
              <a:t>S</a:t>
            </a:r>
            <a:r>
              <a:rPr lang="en-US" sz="3000" b="0" i="1" spc="-610" dirty="0">
                <a:latin typeface="Arial"/>
                <a:cs typeface="Arial"/>
              </a:rPr>
              <a:t> </a:t>
            </a:r>
            <a:r>
              <a:rPr sz="3000" b="0" i="1" spc="-610" dirty="0">
                <a:latin typeface="Arial"/>
                <a:cs typeface="Arial"/>
              </a:rPr>
              <a:t>F </a:t>
            </a:r>
            <a:r>
              <a:rPr lang="en-US" sz="3000" b="0" i="1" spc="-610" dirty="0">
                <a:latin typeface="Arial"/>
                <a:cs typeface="Arial"/>
              </a:rPr>
              <a:t>  </a:t>
            </a:r>
            <a:r>
              <a:rPr sz="3000" b="0" i="1" spc="-215" dirty="0">
                <a:latin typeface="Arial"/>
                <a:cs typeface="Arial"/>
              </a:rPr>
              <a:t>Mobile</a:t>
            </a:r>
            <a:r>
              <a:rPr lang="en-US" sz="3000" b="0" i="1" spc="-215" dirty="0">
                <a:latin typeface="Arial"/>
                <a:cs typeface="Arial"/>
              </a:rPr>
              <a:t> </a:t>
            </a:r>
            <a:r>
              <a:rPr sz="3000" b="0" i="1" spc="-675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Mammography </a:t>
            </a:r>
            <a:r>
              <a:rPr sz="3000" b="0" i="1" spc="-260" dirty="0">
                <a:latin typeface="Arial"/>
                <a:cs typeface="Arial"/>
              </a:rPr>
              <a:t>Program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65</a:t>
            </a:fld>
            <a:endParaRPr spc="-9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6901" y="1663617"/>
          <a:ext cx="8126093" cy="3596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3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2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21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(Years)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84480" indent="129539">
                        <a:lnSpc>
                          <a:spcPts val="2380"/>
                        </a:lnSpc>
                        <a:spcBef>
                          <a:spcPts val="1705"/>
                        </a:spcBef>
                      </a:pPr>
                      <a:r>
                        <a:rPr sz="21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  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Detected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222250" indent="-62865">
                        <a:lnSpc>
                          <a:spcPts val="2380"/>
                        </a:lnSpc>
                        <a:spcBef>
                          <a:spcPts val="1705"/>
                        </a:spcBef>
                      </a:pPr>
                      <a:r>
                        <a:rPr sz="21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100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  </a:t>
                      </a:r>
                      <a:r>
                        <a:rPr sz="21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Detected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243204" indent="283845">
                        <a:lnSpc>
                          <a:spcPts val="2380"/>
                        </a:lnSpc>
                        <a:spcBef>
                          <a:spcPts val="1705"/>
                        </a:spcBef>
                      </a:pPr>
                      <a:r>
                        <a:rPr sz="2100" spc="-40" dirty="0">
                          <a:solidFill>
                            <a:srgbClr val="FFCC9A"/>
                          </a:solidFill>
                          <a:latin typeface="Arial"/>
                          <a:cs typeface="Arial"/>
                        </a:rPr>
                        <a:t>Total  </a:t>
                      </a:r>
                      <a:r>
                        <a:rPr sz="2100" spc="15" dirty="0">
                          <a:solidFill>
                            <a:srgbClr val="FFCC9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dirty="0">
                          <a:solidFill>
                            <a:srgbClr val="FFCC9A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100" spc="-15" dirty="0">
                          <a:solidFill>
                            <a:srgbClr val="FFCC9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100" dirty="0">
                          <a:solidFill>
                            <a:srgbClr val="FFCC9A"/>
                          </a:solidFill>
                          <a:latin typeface="Arial"/>
                          <a:cs typeface="Arial"/>
                        </a:rPr>
                        <a:t>ormal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229870" indent="1270" algn="ctr">
                        <a:lnSpc>
                          <a:spcPct val="95100"/>
                        </a:lnSpc>
                        <a:spcBef>
                          <a:spcPts val="434"/>
                        </a:spcBef>
                      </a:pPr>
                      <a:r>
                        <a:rPr sz="2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Positive  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sz="2100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21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21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30–39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dirty="0">
                          <a:latin typeface="Arial"/>
                          <a:cs typeface="Arial"/>
                        </a:rPr>
                        <a:t>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6037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3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2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8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3%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32"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40–49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6037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1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7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4%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33"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50–59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6037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7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7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5" dirty="0">
                          <a:latin typeface="Arial"/>
                          <a:cs typeface="Arial"/>
                        </a:rPr>
                        <a:t>9%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13"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60–69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974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20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1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1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51"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95" dirty="0">
                          <a:latin typeface="Arial"/>
                          <a:cs typeface="Arial"/>
                        </a:rPr>
                        <a:t>70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7834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26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91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100" spc="-4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8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100" spc="-3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4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45529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100" spc="-3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100" dirty="0">
                          <a:latin typeface="Arial"/>
                          <a:cs typeface="Arial"/>
                        </a:rPr>
                        <a:t>9%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5999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560" dirty="0">
                <a:latin typeface="Arial"/>
                <a:cs typeface="Arial"/>
              </a:rPr>
              <a:t>P</a:t>
            </a:r>
            <a:r>
              <a:rPr lang="en-US" sz="3000" b="0" i="1" spc="-560" dirty="0">
                <a:latin typeface="Arial"/>
                <a:cs typeface="Arial"/>
              </a:rPr>
              <a:t> </a:t>
            </a:r>
            <a:r>
              <a:rPr sz="3000" b="0" i="1" spc="-560" dirty="0" err="1">
                <a:latin typeface="Arial"/>
                <a:cs typeface="Arial"/>
              </a:rPr>
              <a:t>P</a:t>
            </a:r>
            <a:r>
              <a:rPr lang="en-US" sz="3000" b="0" i="1" spc="-560" dirty="0">
                <a:latin typeface="Arial"/>
                <a:cs typeface="Arial"/>
              </a:rPr>
              <a:t> </a:t>
            </a:r>
            <a:r>
              <a:rPr sz="3000" b="0" i="1" spc="-560" dirty="0">
                <a:latin typeface="Arial"/>
                <a:cs typeface="Arial"/>
              </a:rPr>
              <a:t>V </a:t>
            </a:r>
            <a:r>
              <a:rPr lang="en-US" sz="3000" b="0" i="1" spc="-56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29" dirty="0">
                <a:latin typeface="Arial"/>
                <a:cs typeface="Arial"/>
              </a:rPr>
              <a:t>First </a:t>
            </a:r>
            <a:r>
              <a:rPr sz="3000" b="0" i="1" spc="-300" dirty="0">
                <a:latin typeface="Arial"/>
                <a:cs typeface="Arial"/>
              </a:rPr>
              <a:t>Screening</a:t>
            </a:r>
            <a:r>
              <a:rPr sz="3000" b="0" i="1" spc="-660" dirty="0">
                <a:latin typeface="Arial"/>
                <a:cs typeface="Arial"/>
              </a:rPr>
              <a:t> </a:t>
            </a:r>
            <a:r>
              <a:rPr lang="en-US" sz="3000" b="0" i="1" spc="-660" dirty="0">
                <a:latin typeface="Arial"/>
                <a:cs typeface="Arial"/>
              </a:rPr>
              <a:t> </a:t>
            </a:r>
            <a:r>
              <a:rPr sz="3000" b="0" i="1" spc="-240" dirty="0">
                <a:latin typeface="Arial"/>
                <a:cs typeface="Arial"/>
              </a:rPr>
              <a:t>Mammography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0" i="1" spc="-250" dirty="0">
                <a:latin typeface="Arial"/>
                <a:cs typeface="Arial"/>
              </a:rPr>
              <a:t>by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360" dirty="0">
                <a:latin typeface="Arial"/>
                <a:cs typeface="Arial"/>
              </a:rPr>
              <a:t>Age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35" dirty="0">
                <a:latin typeface="Arial"/>
                <a:cs typeface="Arial"/>
              </a:rPr>
              <a:t>Family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220" dirty="0">
                <a:latin typeface="Arial"/>
                <a:cs typeface="Arial"/>
              </a:rPr>
              <a:t>History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140" dirty="0">
                <a:latin typeface="Arial"/>
                <a:cs typeface="Arial"/>
              </a:rPr>
              <a:t>of</a:t>
            </a:r>
            <a:r>
              <a:rPr sz="3000" b="0" i="1" spc="-32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Breast</a:t>
            </a:r>
            <a:r>
              <a:rPr sz="3000" b="0" i="1" spc="-330" dirty="0">
                <a:latin typeface="Arial"/>
                <a:cs typeface="Arial"/>
              </a:rPr>
              <a:t> </a:t>
            </a:r>
            <a:r>
              <a:rPr sz="3000" b="0" i="1" spc="-335" dirty="0">
                <a:latin typeface="Arial"/>
                <a:cs typeface="Arial"/>
              </a:rPr>
              <a:t>Cancer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66</a:t>
            </a:fld>
            <a:endParaRPr spc="-9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416" y="1812201"/>
          <a:ext cx="8154670" cy="3226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855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1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21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(Years)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71780" marR="198120" indent="-62865">
                        <a:lnSpc>
                          <a:spcPts val="2390"/>
                        </a:lnSpc>
                        <a:spcBef>
                          <a:spcPts val="515"/>
                        </a:spcBef>
                      </a:pPr>
                      <a:r>
                        <a:rPr sz="21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 </a:t>
                      </a:r>
                      <a:r>
                        <a:rPr sz="21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without </a:t>
                      </a:r>
                      <a:r>
                        <a:rPr sz="21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4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  </a:t>
                      </a:r>
                      <a:r>
                        <a:rPr sz="2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21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1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Breast</a:t>
                      </a:r>
                      <a:r>
                        <a:rPr sz="2100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267970" indent="132080">
                        <a:lnSpc>
                          <a:spcPts val="2390"/>
                        </a:lnSpc>
                        <a:spcBef>
                          <a:spcPts val="515"/>
                        </a:spcBef>
                      </a:pPr>
                      <a:r>
                        <a:rPr sz="21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 </a:t>
                      </a:r>
                      <a:r>
                        <a:rPr sz="2100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21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1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Family  </a:t>
                      </a:r>
                      <a:r>
                        <a:rPr sz="2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21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1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Breast</a:t>
                      </a:r>
                      <a:r>
                        <a:rPr sz="2100" spc="-4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5404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38"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95" dirty="0">
                          <a:latin typeface="Arial"/>
                          <a:cs typeface="Arial"/>
                        </a:rPr>
                        <a:t>30–39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30" dirty="0">
                          <a:latin typeface="Arial"/>
                          <a:cs typeface="Arial"/>
                        </a:rPr>
                        <a:t>3%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30" dirty="0">
                          <a:latin typeface="Arial"/>
                          <a:cs typeface="Arial"/>
                        </a:rPr>
                        <a:t>4%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18"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40–49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25" dirty="0">
                          <a:latin typeface="Arial"/>
                          <a:cs typeface="Arial"/>
                        </a:rPr>
                        <a:t>4%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13%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538"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50–59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100" spc="-125" dirty="0">
                          <a:latin typeface="Arial"/>
                          <a:cs typeface="Arial"/>
                        </a:rPr>
                        <a:t>9%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22%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19"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60–69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17%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14%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538"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00" dirty="0">
                          <a:latin typeface="Arial"/>
                          <a:cs typeface="Arial"/>
                        </a:rPr>
                        <a:t>70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19%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spc="-114" dirty="0">
                          <a:latin typeface="Arial"/>
                          <a:cs typeface="Arial"/>
                        </a:rPr>
                        <a:t>24%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9119" y="2233612"/>
          <a:ext cx="7985759" cy="1206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39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5" dirty="0">
                          <a:latin typeface="Arial"/>
                          <a:cs typeface="Arial"/>
                        </a:rPr>
                        <a:t>Age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30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2800" spc="-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10" dirty="0">
                          <a:latin typeface="Arial"/>
                          <a:cs typeface="Arial"/>
                        </a:rPr>
                        <a:t>Years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1035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u="heavy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&gt;</a:t>
                      </a:r>
                      <a:r>
                        <a:rPr sz="2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2800" spc="-4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10" dirty="0">
                          <a:latin typeface="Arial"/>
                          <a:cs typeface="Arial"/>
                        </a:rPr>
                        <a:t>Years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4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spc="-90" dirty="0">
                          <a:latin typeface="Arial"/>
                          <a:cs typeface="Arial"/>
                        </a:rPr>
                        <a:t>Positive 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predictive</a:t>
                      </a:r>
                      <a:r>
                        <a:rPr sz="2800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latin typeface="Arial"/>
                          <a:cs typeface="Arial"/>
                        </a:rPr>
                        <a:t>value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spc="-204" dirty="0">
                          <a:latin typeface="Arial"/>
                          <a:cs typeface="Arial"/>
                        </a:rPr>
                        <a:t>4%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spc="-175" dirty="0">
                          <a:latin typeface="Arial"/>
                          <a:cs typeface="Arial"/>
                        </a:rPr>
                        <a:t>14%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694673" y="6472072"/>
            <a:ext cx="2419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5"/>
              </a:lnSpc>
            </a:pPr>
            <a:r>
              <a:rPr sz="1800" spc="-95" dirty="0">
                <a:latin typeface="Trebuchet MS"/>
                <a:cs typeface="Trebuchet MS"/>
              </a:rPr>
              <a:t>71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02" y="6600490"/>
            <a:ext cx="409384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0"/>
              </a:lnSpc>
            </a:pPr>
            <a:r>
              <a:rPr sz="1400" spc="-80" dirty="0">
                <a:latin typeface="Arial"/>
                <a:cs typeface="Arial"/>
              </a:rPr>
              <a:t>Source: </a:t>
            </a:r>
            <a:r>
              <a:rPr sz="1400" spc="-55" dirty="0">
                <a:latin typeface="Arial"/>
                <a:cs typeface="Arial"/>
              </a:rPr>
              <a:t>Kerlikowske </a:t>
            </a:r>
            <a:r>
              <a:rPr sz="1400" spc="-5" dirty="0">
                <a:latin typeface="Arial"/>
                <a:cs typeface="Arial"/>
              </a:rPr>
              <a:t>et </a:t>
            </a:r>
            <a:r>
              <a:rPr sz="1400" spc="-70" dirty="0">
                <a:latin typeface="Arial"/>
                <a:cs typeface="Arial"/>
              </a:rPr>
              <a:t>al. </a:t>
            </a:r>
            <a:r>
              <a:rPr sz="1400" spc="-75" dirty="0">
                <a:latin typeface="Arial"/>
                <a:cs typeface="Arial"/>
              </a:rPr>
              <a:t>(1993). </a:t>
            </a:r>
            <a:r>
              <a:rPr sz="1400" i="1" spc="-130" dirty="0">
                <a:latin typeface="Arial"/>
                <a:cs typeface="Arial"/>
              </a:rPr>
              <a:t>JAMA</a:t>
            </a:r>
            <a:r>
              <a:rPr sz="1400" spc="-130" dirty="0">
                <a:latin typeface="Arial"/>
                <a:cs typeface="Arial"/>
              </a:rPr>
              <a:t>,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270:2444–2450.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42894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50" dirty="0">
                <a:latin typeface="Arial"/>
                <a:cs typeface="Arial"/>
              </a:rPr>
              <a:t>C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o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n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s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e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q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u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e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n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c</a:t>
            </a:r>
            <a:r>
              <a:rPr lang="en-US" sz="3000" b="0" i="1" spc="-350" dirty="0">
                <a:latin typeface="Arial"/>
                <a:cs typeface="Arial"/>
              </a:rPr>
              <a:t> </a:t>
            </a:r>
            <a:r>
              <a:rPr sz="3000" b="0" i="1" spc="-350" dirty="0">
                <a:latin typeface="Arial"/>
                <a:cs typeface="Arial"/>
              </a:rPr>
              <a:t>e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185" dirty="0">
                <a:latin typeface="Arial"/>
                <a:cs typeface="Arial"/>
              </a:rPr>
              <a:t>Different</a:t>
            </a:r>
            <a:r>
              <a:rPr sz="3000" b="0" i="1" spc="-535" dirty="0">
                <a:latin typeface="Arial"/>
                <a:cs typeface="Arial"/>
              </a:rPr>
              <a:t> </a:t>
            </a:r>
            <a:r>
              <a:rPr sz="3000" b="0" i="1" spc="-540" dirty="0">
                <a:solidFill>
                  <a:srgbClr val="F9F9F9"/>
                </a:solidFill>
                <a:latin typeface="Arial"/>
                <a:cs typeface="Arial"/>
              </a:rPr>
              <a:t>PPVs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5662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10" dirty="0">
                <a:latin typeface="Arial"/>
                <a:cs typeface="Arial"/>
              </a:rPr>
              <a:t>Reproducibility, </a:t>
            </a:r>
            <a:r>
              <a:rPr sz="3000" b="0" i="1" spc="-215" dirty="0">
                <a:latin typeface="Arial"/>
                <a:cs typeface="Arial"/>
              </a:rPr>
              <a:t>Repeatability,</a:t>
            </a:r>
            <a:r>
              <a:rPr sz="3000" b="0" i="1" spc="-430" dirty="0">
                <a:latin typeface="Arial"/>
                <a:cs typeface="Arial"/>
              </a:rPr>
              <a:t> </a:t>
            </a:r>
            <a:r>
              <a:rPr sz="3000" b="0" i="1" spc="-185" dirty="0">
                <a:latin typeface="Arial"/>
                <a:cs typeface="Arial"/>
              </a:rPr>
              <a:t>Reliability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68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360"/>
            <a:ext cx="8232775" cy="425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 marR="5080" indent="-349250">
              <a:lnSpc>
                <a:spcPct val="997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65" dirty="0">
                <a:solidFill>
                  <a:srgbClr val="7A1A24"/>
                </a:solidFill>
                <a:latin typeface="Arial"/>
                <a:cs typeface="Arial"/>
              </a:rPr>
              <a:t>Reproducibility, </a:t>
            </a:r>
            <a:r>
              <a:rPr sz="2400" b="1" spc="-25" dirty="0">
                <a:solidFill>
                  <a:srgbClr val="7A1A24"/>
                </a:solidFill>
                <a:latin typeface="Arial"/>
                <a:cs typeface="Arial"/>
              </a:rPr>
              <a:t>repeatability, reliability </a:t>
            </a:r>
            <a:r>
              <a:rPr sz="2400" spc="-40" dirty="0">
                <a:latin typeface="Arial"/>
                <a:cs typeface="Arial"/>
              </a:rPr>
              <a:t>all </a:t>
            </a:r>
            <a:r>
              <a:rPr sz="2400" spc="-80" dirty="0">
                <a:latin typeface="Arial"/>
                <a:cs typeface="Arial"/>
              </a:rPr>
              <a:t>mean </a:t>
            </a:r>
            <a:r>
              <a:rPr sz="2400" spc="15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spc="-75" dirty="0">
                <a:latin typeface="Arial"/>
                <a:cs typeface="Arial"/>
              </a:rPr>
              <a:t>results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measure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identical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closely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similar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each 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75" dirty="0">
                <a:latin typeface="Arial"/>
                <a:cs typeface="Arial"/>
              </a:rPr>
              <a:t>it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conducted</a:t>
            </a:r>
            <a:endParaRPr sz="2400">
              <a:latin typeface="Arial"/>
              <a:cs typeface="Arial"/>
            </a:endParaRPr>
          </a:p>
          <a:p>
            <a:pPr marL="361315" marR="2032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65" dirty="0">
                <a:latin typeface="Arial"/>
                <a:cs typeface="Arial"/>
              </a:rPr>
              <a:t>Because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variation </a:t>
            </a:r>
            <a:r>
              <a:rPr sz="2400" spc="10" dirty="0">
                <a:latin typeface="Arial"/>
                <a:cs typeface="Arial"/>
              </a:rPr>
              <a:t>in </a:t>
            </a:r>
            <a:r>
              <a:rPr sz="2400" spc="-30" dirty="0">
                <a:latin typeface="Arial"/>
                <a:cs typeface="Arial"/>
              </a:rPr>
              <a:t>laboratory </a:t>
            </a:r>
            <a:r>
              <a:rPr sz="2400" spc="-75" dirty="0">
                <a:latin typeface="Arial"/>
                <a:cs typeface="Arial"/>
              </a:rPr>
              <a:t>procedures, </a:t>
            </a:r>
            <a:r>
              <a:rPr sz="2400" spc="-100" dirty="0">
                <a:latin typeface="Arial"/>
                <a:cs typeface="Arial"/>
              </a:rPr>
              <a:t>observers, </a:t>
            </a:r>
            <a:r>
              <a:rPr sz="2400" spc="-20" dirty="0">
                <a:latin typeface="Arial"/>
                <a:cs typeface="Arial"/>
              </a:rPr>
              <a:t>or  </a:t>
            </a:r>
            <a:r>
              <a:rPr sz="2400" spc="-35" dirty="0">
                <a:latin typeface="Arial"/>
                <a:cs typeface="Arial"/>
              </a:rPr>
              <a:t>changing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conditions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subjects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(such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time,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location),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  </a:t>
            </a:r>
            <a:r>
              <a:rPr sz="2400" spc="-35" dirty="0">
                <a:latin typeface="Arial"/>
                <a:cs typeface="Arial"/>
              </a:rPr>
              <a:t>test </a:t>
            </a:r>
            <a:r>
              <a:rPr sz="2400" spc="-85" dirty="0">
                <a:latin typeface="Arial"/>
                <a:cs typeface="Arial"/>
              </a:rPr>
              <a:t>may </a:t>
            </a:r>
            <a:r>
              <a:rPr sz="2400" spc="35" dirty="0">
                <a:latin typeface="Arial"/>
                <a:cs typeface="Arial"/>
              </a:rPr>
              <a:t>not </a:t>
            </a:r>
            <a:r>
              <a:rPr sz="2400" spc="-45" dirty="0">
                <a:latin typeface="Arial"/>
                <a:cs typeface="Arial"/>
              </a:rPr>
              <a:t>consistently </a:t>
            </a:r>
            <a:r>
              <a:rPr sz="2400" spc="-25" dirty="0">
                <a:latin typeface="Arial"/>
                <a:cs typeface="Arial"/>
              </a:rPr>
              <a:t>yield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same </a:t>
            </a:r>
            <a:r>
              <a:rPr sz="2400" spc="-45" dirty="0">
                <a:latin typeface="Arial"/>
                <a:cs typeface="Arial"/>
              </a:rPr>
              <a:t>result </a:t>
            </a:r>
            <a:r>
              <a:rPr sz="2400" spc="-30" dirty="0">
                <a:latin typeface="Arial"/>
                <a:cs typeface="Arial"/>
              </a:rPr>
              <a:t>when  </a:t>
            </a:r>
            <a:r>
              <a:rPr sz="2400" spc="-60" dirty="0">
                <a:latin typeface="Arial"/>
                <a:cs typeface="Arial"/>
              </a:rPr>
              <a:t>repeated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ts val="2530"/>
              </a:lnSpc>
              <a:spcBef>
                <a:spcPts val="28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25" dirty="0">
                <a:latin typeface="Arial"/>
                <a:cs typeface="Arial"/>
              </a:rPr>
              <a:t>Different </a:t>
            </a:r>
            <a:r>
              <a:rPr sz="2400" spc="-60" dirty="0">
                <a:latin typeface="Arial"/>
                <a:cs typeface="Arial"/>
              </a:rPr>
              <a:t>types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27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45" dirty="0">
                <a:latin typeface="Arial"/>
                <a:cs typeface="Arial"/>
              </a:rPr>
              <a:t>Intra-subject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17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60" dirty="0">
                <a:latin typeface="Arial"/>
                <a:cs typeface="Arial"/>
              </a:rPr>
              <a:t>Intra-observer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55" dirty="0">
                <a:latin typeface="Arial"/>
                <a:cs typeface="Arial"/>
              </a:rPr>
              <a:t>Inter-observer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226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04" dirty="0">
                <a:latin typeface="Arial"/>
                <a:cs typeface="Arial"/>
              </a:rPr>
              <a:t>Intra-Subject</a:t>
            </a:r>
            <a:r>
              <a:rPr sz="3000" b="0" i="1" spc="-380" dirty="0">
                <a:latin typeface="Arial"/>
                <a:cs typeface="Arial"/>
              </a:rPr>
              <a:t> </a:t>
            </a:r>
            <a:r>
              <a:rPr sz="3000" b="0" i="1" spc="-170" dirty="0">
                <a:latin typeface="Arial"/>
                <a:cs typeface="Arial"/>
              </a:rPr>
              <a:t>Variation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69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360"/>
            <a:ext cx="7854315" cy="2253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 marR="15875" indent="-349250">
              <a:lnSpc>
                <a:spcPct val="997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Intra-subject</a:t>
            </a:r>
            <a:r>
              <a:rPr sz="2400" b="1" spc="-18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7A1A24"/>
                </a:solidFill>
                <a:latin typeface="Arial"/>
                <a:cs typeface="Arial"/>
              </a:rPr>
              <a:t>variation</a:t>
            </a:r>
            <a:r>
              <a:rPr sz="2400" b="1" spc="-15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  </a:t>
            </a:r>
            <a:r>
              <a:rPr sz="2400" spc="-30" dirty="0">
                <a:latin typeface="Arial"/>
                <a:cs typeface="Arial"/>
              </a:rPr>
              <a:t>conducted </a:t>
            </a:r>
            <a:r>
              <a:rPr sz="2400" spc="-55" dirty="0">
                <a:latin typeface="Arial"/>
                <a:cs typeface="Arial"/>
              </a:rPr>
              <a:t>over </a:t>
            </a:r>
            <a:r>
              <a:rPr sz="2400" spc="-150" dirty="0">
                <a:latin typeface="Arial"/>
                <a:cs typeface="Arial"/>
              </a:rPr>
              <a:t>(a </a:t>
            </a:r>
            <a:r>
              <a:rPr sz="2400" spc="-35" dirty="0">
                <a:latin typeface="Arial"/>
                <a:cs typeface="Arial"/>
              </a:rPr>
              <a:t>short </a:t>
            </a:r>
            <a:r>
              <a:rPr sz="2400" spc="-15" dirty="0">
                <a:latin typeface="Arial"/>
                <a:cs typeface="Arial"/>
              </a:rPr>
              <a:t>period </a:t>
            </a:r>
            <a:r>
              <a:rPr sz="2400" spc="-35" dirty="0">
                <a:latin typeface="Arial"/>
                <a:cs typeface="Arial"/>
              </a:rPr>
              <a:t>of)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-1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same  </a:t>
            </a:r>
            <a:r>
              <a:rPr sz="2400" spc="-10" dirty="0">
                <a:latin typeface="Arial"/>
                <a:cs typeface="Arial"/>
              </a:rPr>
              <a:t>individual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difference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due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changes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(such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physiological,  </a:t>
            </a:r>
            <a:r>
              <a:rPr sz="2400" spc="-40" dirty="0">
                <a:latin typeface="Arial"/>
                <a:cs typeface="Arial"/>
              </a:rPr>
              <a:t>environmental, </a:t>
            </a:r>
            <a:r>
              <a:rPr sz="2400" spc="-85" dirty="0">
                <a:latin typeface="Arial"/>
                <a:cs typeface="Arial"/>
              </a:rPr>
              <a:t>etc.) </a:t>
            </a:r>
            <a:r>
              <a:rPr sz="2400" spc="-35" dirty="0">
                <a:latin typeface="Arial"/>
                <a:cs typeface="Arial"/>
              </a:rPr>
              <a:t>occurring </a:t>
            </a:r>
            <a:r>
              <a:rPr sz="2400" spc="55" dirty="0">
                <a:latin typeface="Arial"/>
                <a:cs typeface="Arial"/>
              </a:rPr>
              <a:t>to </a:t>
            </a:r>
            <a:r>
              <a:rPr sz="2400" spc="15" dirty="0">
                <a:latin typeface="Arial"/>
                <a:cs typeface="Arial"/>
              </a:rPr>
              <a:t>that </a:t>
            </a:r>
            <a:r>
              <a:rPr sz="2400" spc="-10" dirty="0">
                <a:latin typeface="Arial"/>
                <a:cs typeface="Arial"/>
              </a:rPr>
              <a:t>individual </a:t>
            </a:r>
            <a:r>
              <a:rPr sz="2400" spc="-55" dirty="0">
                <a:latin typeface="Arial"/>
                <a:cs typeface="Arial"/>
              </a:rPr>
              <a:t>over </a:t>
            </a:r>
            <a:r>
              <a:rPr sz="2400" spc="15" dirty="0">
                <a:latin typeface="Arial"/>
                <a:cs typeface="Arial"/>
              </a:rPr>
              <a:t>that 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period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2116" y="6443726"/>
            <a:ext cx="13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052" y="2433957"/>
            <a:ext cx="342265" cy="1868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80"/>
              </a:lnSpc>
            </a:pPr>
            <a:r>
              <a:rPr sz="2200" spc="-50" dirty="0">
                <a:latin typeface="Arial"/>
                <a:cs typeface="Arial"/>
              </a:rPr>
              <a:t>Number </a:t>
            </a:r>
            <a:r>
              <a:rPr sz="2200" spc="5" dirty="0">
                <a:latin typeface="Arial"/>
                <a:cs typeface="Arial"/>
              </a:rPr>
              <a:t>of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men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99946" y="1920748"/>
            <a:ext cx="6795770" cy="3180080"/>
            <a:chOff x="1599946" y="1920748"/>
            <a:chExt cx="6795770" cy="3180080"/>
          </a:xfrm>
        </p:grpSpPr>
        <p:sp>
          <p:nvSpPr>
            <p:cNvPr id="5" name="object 5"/>
            <p:cNvSpPr/>
            <p:nvPr/>
          </p:nvSpPr>
          <p:spPr>
            <a:xfrm>
              <a:off x="1606296" y="4959096"/>
              <a:ext cx="523240" cy="62865"/>
            </a:xfrm>
            <a:custGeom>
              <a:avLst/>
              <a:gdLst/>
              <a:ahLst/>
              <a:cxnLst/>
              <a:rect l="l" t="t" r="r" b="b"/>
              <a:pathLst>
                <a:path w="523239" h="62864">
                  <a:moveTo>
                    <a:pt x="522731" y="62484"/>
                  </a:moveTo>
                  <a:lnTo>
                    <a:pt x="522731" y="0"/>
                  </a:lnTo>
                  <a:lnTo>
                    <a:pt x="0" y="0"/>
                  </a:lnTo>
                  <a:lnTo>
                    <a:pt x="0" y="62484"/>
                  </a:lnTo>
                  <a:lnTo>
                    <a:pt x="522731" y="62484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6296" y="4959096"/>
              <a:ext cx="523240" cy="62865"/>
            </a:xfrm>
            <a:custGeom>
              <a:avLst/>
              <a:gdLst/>
              <a:ahLst/>
              <a:cxnLst/>
              <a:rect l="l" t="t" r="r" b="b"/>
              <a:pathLst>
                <a:path w="523239" h="62864">
                  <a:moveTo>
                    <a:pt x="0" y="62484"/>
                  </a:moveTo>
                  <a:lnTo>
                    <a:pt x="0" y="0"/>
                  </a:lnTo>
                  <a:lnTo>
                    <a:pt x="522731" y="0"/>
                  </a:lnTo>
                  <a:lnTo>
                    <a:pt x="522731" y="62483"/>
                  </a:lnTo>
                  <a:lnTo>
                    <a:pt x="0" y="6248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9028" y="4775454"/>
              <a:ext cx="521970" cy="246379"/>
            </a:xfrm>
            <a:custGeom>
              <a:avLst/>
              <a:gdLst/>
              <a:ahLst/>
              <a:cxnLst/>
              <a:rect l="l" t="t" r="r" b="b"/>
              <a:pathLst>
                <a:path w="521969" h="246379">
                  <a:moveTo>
                    <a:pt x="521969" y="246125"/>
                  </a:moveTo>
                  <a:lnTo>
                    <a:pt x="521969" y="0"/>
                  </a:lnTo>
                  <a:lnTo>
                    <a:pt x="0" y="0"/>
                  </a:lnTo>
                  <a:lnTo>
                    <a:pt x="0" y="246125"/>
                  </a:lnTo>
                  <a:lnTo>
                    <a:pt x="521969" y="246125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9028" y="4775454"/>
              <a:ext cx="521970" cy="246379"/>
            </a:xfrm>
            <a:custGeom>
              <a:avLst/>
              <a:gdLst/>
              <a:ahLst/>
              <a:cxnLst/>
              <a:rect l="l" t="t" r="r" b="b"/>
              <a:pathLst>
                <a:path w="521969" h="246379">
                  <a:moveTo>
                    <a:pt x="0" y="246126"/>
                  </a:moveTo>
                  <a:lnTo>
                    <a:pt x="0" y="0"/>
                  </a:lnTo>
                  <a:lnTo>
                    <a:pt x="521970" y="0"/>
                  </a:lnTo>
                  <a:lnTo>
                    <a:pt x="521970" y="246125"/>
                  </a:lnTo>
                  <a:lnTo>
                    <a:pt x="0" y="24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50998" y="4154424"/>
              <a:ext cx="521334" cy="867410"/>
            </a:xfrm>
            <a:custGeom>
              <a:avLst/>
              <a:gdLst/>
              <a:ahLst/>
              <a:cxnLst/>
              <a:rect l="l" t="t" r="r" b="b"/>
              <a:pathLst>
                <a:path w="521335" h="867410">
                  <a:moveTo>
                    <a:pt x="521207" y="867155"/>
                  </a:moveTo>
                  <a:lnTo>
                    <a:pt x="521207" y="0"/>
                  </a:lnTo>
                  <a:lnTo>
                    <a:pt x="0" y="0"/>
                  </a:lnTo>
                  <a:lnTo>
                    <a:pt x="0" y="867155"/>
                  </a:lnTo>
                  <a:lnTo>
                    <a:pt x="521207" y="867155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0998" y="4154424"/>
              <a:ext cx="521334" cy="867410"/>
            </a:xfrm>
            <a:custGeom>
              <a:avLst/>
              <a:gdLst/>
              <a:ahLst/>
              <a:cxnLst/>
              <a:rect l="l" t="t" r="r" b="b"/>
              <a:pathLst>
                <a:path w="521335" h="867410">
                  <a:moveTo>
                    <a:pt x="0" y="867156"/>
                  </a:moveTo>
                  <a:lnTo>
                    <a:pt x="0" y="0"/>
                  </a:lnTo>
                  <a:lnTo>
                    <a:pt x="521208" y="0"/>
                  </a:lnTo>
                  <a:lnTo>
                    <a:pt x="521208" y="867156"/>
                  </a:lnTo>
                  <a:lnTo>
                    <a:pt x="0" y="86715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2206" y="2854452"/>
              <a:ext cx="521970" cy="2167255"/>
            </a:xfrm>
            <a:custGeom>
              <a:avLst/>
              <a:gdLst/>
              <a:ahLst/>
              <a:cxnLst/>
              <a:rect l="l" t="t" r="r" b="b"/>
              <a:pathLst>
                <a:path w="521970" h="2167254">
                  <a:moveTo>
                    <a:pt x="521970" y="2167128"/>
                  </a:moveTo>
                  <a:lnTo>
                    <a:pt x="521970" y="0"/>
                  </a:lnTo>
                  <a:lnTo>
                    <a:pt x="0" y="0"/>
                  </a:lnTo>
                  <a:lnTo>
                    <a:pt x="0" y="2167128"/>
                  </a:lnTo>
                  <a:lnTo>
                    <a:pt x="521970" y="2167128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71444" y="2854452"/>
              <a:ext cx="523240" cy="2167255"/>
            </a:xfrm>
            <a:custGeom>
              <a:avLst/>
              <a:gdLst/>
              <a:ahLst/>
              <a:cxnLst/>
              <a:rect l="l" t="t" r="r" b="b"/>
              <a:pathLst>
                <a:path w="523239" h="2167254">
                  <a:moveTo>
                    <a:pt x="0" y="2167128"/>
                  </a:moveTo>
                  <a:lnTo>
                    <a:pt x="0" y="0"/>
                  </a:lnTo>
                  <a:lnTo>
                    <a:pt x="522731" y="0"/>
                  </a:lnTo>
                  <a:lnTo>
                    <a:pt x="522732" y="2167128"/>
                  </a:lnTo>
                  <a:lnTo>
                    <a:pt x="0" y="216712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94175" y="2298954"/>
              <a:ext cx="520700" cy="2722880"/>
            </a:xfrm>
            <a:custGeom>
              <a:avLst/>
              <a:gdLst/>
              <a:ahLst/>
              <a:cxnLst/>
              <a:rect l="l" t="t" r="r" b="b"/>
              <a:pathLst>
                <a:path w="520700" h="2722879">
                  <a:moveTo>
                    <a:pt x="520446" y="2722626"/>
                  </a:moveTo>
                  <a:lnTo>
                    <a:pt x="520446" y="0"/>
                  </a:lnTo>
                  <a:lnTo>
                    <a:pt x="0" y="0"/>
                  </a:lnTo>
                  <a:lnTo>
                    <a:pt x="0" y="2722626"/>
                  </a:lnTo>
                  <a:lnTo>
                    <a:pt x="520446" y="2722626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94175" y="2298954"/>
              <a:ext cx="520700" cy="2722880"/>
            </a:xfrm>
            <a:custGeom>
              <a:avLst/>
              <a:gdLst/>
              <a:ahLst/>
              <a:cxnLst/>
              <a:rect l="l" t="t" r="r" b="b"/>
              <a:pathLst>
                <a:path w="520700" h="2722879">
                  <a:moveTo>
                    <a:pt x="0" y="2722626"/>
                  </a:moveTo>
                  <a:lnTo>
                    <a:pt x="0" y="0"/>
                  </a:lnTo>
                  <a:lnTo>
                    <a:pt x="520445" y="0"/>
                  </a:lnTo>
                  <a:lnTo>
                    <a:pt x="520446" y="2722626"/>
                  </a:lnTo>
                  <a:lnTo>
                    <a:pt x="0" y="27226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4622" y="2731770"/>
              <a:ext cx="521334" cy="2289810"/>
            </a:xfrm>
            <a:custGeom>
              <a:avLst/>
              <a:gdLst/>
              <a:ahLst/>
              <a:cxnLst/>
              <a:rect l="l" t="t" r="r" b="b"/>
              <a:pathLst>
                <a:path w="521335" h="2289810">
                  <a:moveTo>
                    <a:pt x="521208" y="2289810"/>
                  </a:moveTo>
                  <a:lnTo>
                    <a:pt x="521208" y="0"/>
                  </a:lnTo>
                  <a:lnTo>
                    <a:pt x="0" y="0"/>
                  </a:lnTo>
                  <a:lnTo>
                    <a:pt x="0" y="2289810"/>
                  </a:lnTo>
                  <a:lnTo>
                    <a:pt x="521208" y="228981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14622" y="2731770"/>
              <a:ext cx="521334" cy="2289810"/>
            </a:xfrm>
            <a:custGeom>
              <a:avLst/>
              <a:gdLst/>
              <a:ahLst/>
              <a:cxnLst/>
              <a:rect l="l" t="t" r="r" b="b"/>
              <a:pathLst>
                <a:path w="521335" h="2289810">
                  <a:moveTo>
                    <a:pt x="0" y="2289810"/>
                  </a:moveTo>
                  <a:lnTo>
                    <a:pt x="0" y="0"/>
                  </a:lnTo>
                  <a:lnTo>
                    <a:pt x="521208" y="0"/>
                  </a:lnTo>
                  <a:lnTo>
                    <a:pt x="521208" y="2289810"/>
                  </a:lnTo>
                  <a:lnTo>
                    <a:pt x="0" y="228981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7353" y="3163824"/>
              <a:ext cx="520700" cy="1858010"/>
            </a:xfrm>
            <a:custGeom>
              <a:avLst/>
              <a:gdLst/>
              <a:ahLst/>
              <a:cxnLst/>
              <a:rect l="l" t="t" r="r" b="b"/>
              <a:pathLst>
                <a:path w="520700" h="1858010">
                  <a:moveTo>
                    <a:pt x="520446" y="1857755"/>
                  </a:moveTo>
                  <a:lnTo>
                    <a:pt x="520446" y="0"/>
                  </a:lnTo>
                  <a:lnTo>
                    <a:pt x="0" y="0"/>
                  </a:lnTo>
                  <a:lnTo>
                    <a:pt x="0" y="1857755"/>
                  </a:lnTo>
                  <a:lnTo>
                    <a:pt x="520446" y="1857755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7353" y="3163824"/>
              <a:ext cx="520700" cy="1858010"/>
            </a:xfrm>
            <a:custGeom>
              <a:avLst/>
              <a:gdLst/>
              <a:ahLst/>
              <a:cxnLst/>
              <a:rect l="l" t="t" r="r" b="b"/>
              <a:pathLst>
                <a:path w="520700" h="1858010">
                  <a:moveTo>
                    <a:pt x="0" y="1857756"/>
                  </a:moveTo>
                  <a:lnTo>
                    <a:pt x="0" y="0"/>
                  </a:lnTo>
                  <a:lnTo>
                    <a:pt x="520445" y="0"/>
                  </a:lnTo>
                  <a:lnTo>
                    <a:pt x="520446" y="1857756"/>
                  </a:lnTo>
                  <a:lnTo>
                    <a:pt x="0" y="1857756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57799" y="3784854"/>
              <a:ext cx="523240" cy="1236980"/>
            </a:xfrm>
            <a:custGeom>
              <a:avLst/>
              <a:gdLst/>
              <a:ahLst/>
              <a:cxnLst/>
              <a:rect l="l" t="t" r="r" b="b"/>
              <a:pathLst>
                <a:path w="523239" h="1236979">
                  <a:moveTo>
                    <a:pt x="522731" y="1236726"/>
                  </a:moveTo>
                  <a:lnTo>
                    <a:pt x="522731" y="0"/>
                  </a:lnTo>
                  <a:lnTo>
                    <a:pt x="0" y="0"/>
                  </a:lnTo>
                  <a:lnTo>
                    <a:pt x="0" y="1236726"/>
                  </a:lnTo>
                  <a:lnTo>
                    <a:pt x="522731" y="1236726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57799" y="3784854"/>
              <a:ext cx="523240" cy="1236980"/>
            </a:xfrm>
            <a:custGeom>
              <a:avLst/>
              <a:gdLst/>
              <a:ahLst/>
              <a:cxnLst/>
              <a:rect l="l" t="t" r="r" b="b"/>
              <a:pathLst>
                <a:path w="523239" h="1236979">
                  <a:moveTo>
                    <a:pt x="0" y="1236726"/>
                  </a:moveTo>
                  <a:lnTo>
                    <a:pt x="0" y="0"/>
                  </a:lnTo>
                  <a:lnTo>
                    <a:pt x="522731" y="0"/>
                  </a:lnTo>
                  <a:lnTo>
                    <a:pt x="522732" y="1236726"/>
                  </a:lnTo>
                  <a:lnTo>
                    <a:pt x="0" y="12367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79769" y="4526280"/>
              <a:ext cx="523240" cy="495300"/>
            </a:xfrm>
            <a:custGeom>
              <a:avLst/>
              <a:gdLst/>
              <a:ahLst/>
              <a:cxnLst/>
              <a:rect l="l" t="t" r="r" b="b"/>
              <a:pathLst>
                <a:path w="523239" h="495300">
                  <a:moveTo>
                    <a:pt x="522731" y="495300"/>
                  </a:moveTo>
                  <a:lnTo>
                    <a:pt x="522731" y="0"/>
                  </a:lnTo>
                  <a:lnTo>
                    <a:pt x="0" y="0"/>
                  </a:lnTo>
                  <a:lnTo>
                    <a:pt x="0" y="495300"/>
                  </a:lnTo>
                  <a:lnTo>
                    <a:pt x="522731" y="495300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79769" y="4526280"/>
              <a:ext cx="523240" cy="495300"/>
            </a:xfrm>
            <a:custGeom>
              <a:avLst/>
              <a:gdLst/>
              <a:ahLst/>
              <a:cxnLst/>
              <a:rect l="l" t="t" r="r" b="b"/>
              <a:pathLst>
                <a:path w="523239" h="495300">
                  <a:moveTo>
                    <a:pt x="0" y="495300"/>
                  </a:moveTo>
                  <a:lnTo>
                    <a:pt x="0" y="0"/>
                  </a:lnTo>
                  <a:lnTo>
                    <a:pt x="522731" y="0"/>
                  </a:lnTo>
                  <a:lnTo>
                    <a:pt x="522731" y="495300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2502" y="4589526"/>
              <a:ext cx="520700" cy="432434"/>
            </a:xfrm>
            <a:custGeom>
              <a:avLst/>
              <a:gdLst/>
              <a:ahLst/>
              <a:cxnLst/>
              <a:rect l="l" t="t" r="r" b="b"/>
              <a:pathLst>
                <a:path w="520700" h="432435">
                  <a:moveTo>
                    <a:pt x="520446" y="432053"/>
                  </a:moveTo>
                  <a:lnTo>
                    <a:pt x="520446" y="0"/>
                  </a:lnTo>
                  <a:lnTo>
                    <a:pt x="0" y="0"/>
                  </a:lnTo>
                  <a:lnTo>
                    <a:pt x="0" y="432053"/>
                  </a:lnTo>
                  <a:lnTo>
                    <a:pt x="520446" y="432053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02502" y="4589526"/>
              <a:ext cx="520700" cy="432434"/>
            </a:xfrm>
            <a:custGeom>
              <a:avLst/>
              <a:gdLst/>
              <a:ahLst/>
              <a:cxnLst/>
              <a:rect l="l" t="t" r="r" b="b"/>
              <a:pathLst>
                <a:path w="520700" h="432435">
                  <a:moveTo>
                    <a:pt x="0" y="432054"/>
                  </a:moveTo>
                  <a:lnTo>
                    <a:pt x="0" y="0"/>
                  </a:lnTo>
                  <a:lnTo>
                    <a:pt x="520445" y="0"/>
                  </a:lnTo>
                  <a:lnTo>
                    <a:pt x="520445" y="432054"/>
                  </a:lnTo>
                  <a:lnTo>
                    <a:pt x="0" y="43205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22948" y="4775454"/>
              <a:ext cx="523240" cy="246379"/>
            </a:xfrm>
            <a:custGeom>
              <a:avLst/>
              <a:gdLst/>
              <a:ahLst/>
              <a:cxnLst/>
              <a:rect l="l" t="t" r="r" b="b"/>
              <a:pathLst>
                <a:path w="523240" h="246379">
                  <a:moveTo>
                    <a:pt x="522731" y="246125"/>
                  </a:moveTo>
                  <a:lnTo>
                    <a:pt x="522731" y="0"/>
                  </a:lnTo>
                  <a:lnTo>
                    <a:pt x="0" y="0"/>
                  </a:lnTo>
                  <a:lnTo>
                    <a:pt x="0" y="246125"/>
                  </a:lnTo>
                  <a:lnTo>
                    <a:pt x="522731" y="246125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2948" y="4775454"/>
              <a:ext cx="523240" cy="246379"/>
            </a:xfrm>
            <a:custGeom>
              <a:avLst/>
              <a:gdLst/>
              <a:ahLst/>
              <a:cxnLst/>
              <a:rect l="l" t="t" r="r" b="b"/>
              <a:pathLst>
                <a:path w="523240" h="246379">
                  <a:moveTo>
                    <a:pt x="0" y="246126"/>
                  </a:moveTo>
                  <a:lnTo>
                    <a:pt x="0" y="0"/>
                  </a:lnTo>
                  <a:lnTo>
                    <a:pt x="522731" y="0"/>
                  </a:lnTo>
                  <a:lnTo>
                    <a:pt x="522731" y="246125"/>
                  </a:lnTo>
                  <a:lnTo>
                    <a:pt x="0" y="2461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5680" y="4898898"/>
              <a:ext cx="520700" cy="123189"/>
            </a:xfrm>
            <a:custGeom>
              <a:avLst/>
              <a:gdLst/>
              <a:ahLst/>
              <a:cxnLst/>
              <a:rect l="l" t="t" r="r" b="b"/>
              <a:pathLst>
                <a:path w="520700" h="123189">
                  <a:moveTo>
                    <a:pt x="520446" y="122682"/>
                  </a:moveTo>
                  <a:lnTo>
                    <a:pt x="520446" y="0"/>
                  </a:lnTo>
                  <a:lnTo>
                    <a:pt x="0" y="0"/>
                  </a:lnTo>
                  <a:lnTo>
                    <a:pt x="0" y="122682"/>
                  </a:lnTo>
                  <a:lnTo>
                    <a:pt x="520446" y="122682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45680" y="4898898"/>
              <a:ext cx="520700" cy="123189"/>
            </a:xfrm>
            <a:custGeom>
              <a:avLst/>
              <a:gdLst/>
              <a:ahLst/>
              <a:cxnLst/>
              <a:rect l="l" t="t" r="r" b="b"/>
              <a:pathLst>
                <a:path w="520700" h="123189">
                  <a:moveTo>
                    <a:pt x="0" y="122682"/>
                  </a:moveTo>
                  <a:lnTo>
                    <a:pt x="0" y="0"/>
                  </a:lnTo>
                  <a:lnTo>
                    <a:pt x="520445" y="0"/>
                  </a:lnTo>
                  <a:lnTo>
                    <a:pt x="520445" y="122681"/>
                  </a:lnTo>
                  <a:lnTo>
                    <a:pt x="0" y="12268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66125" y="4959096"/>
              <a:ext cx="523240" cy="62865"/>
            </a:xfrm>
            <a:custGeom>
              <a:avLst/>
              <a:gdLst/>
              <a:ahLst/>
              <a:cxnLst/>
              <a:rect l="l" t="t" r="r" b="b"/>
              <a:pathLst>
                <a:path w="523240" h="62864">
                  <a:moveTo>
                    <a:pt x="522731" y="62484"/>
                  </a:moveTo>
                  <a:lnTo>
                    <a:pt x="522731" y="0"/>
                  </a:lnTo>
                  <a:lnTo>
                    <a:pt x="0" y="0"/>
                  </a:lnTo>
                  <a:lnTo>
                    <a:pt x="0" y="62484"/>
                  </a:lnTo>
                  <a:lnTo>
                    <a:pt x="522731" y="62484"/>
                  </a:lnTo>
                  <a:close/>
                </a:path>
              </a:pathLst>
            </a:custGeom>
            <a:solidFill>
              <a:srgbClr val="7A1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66125" y="4959096"/>
              <a:ext cx="523240" cy="62865"/>
            </a:xfrm>
            <a:custGeom>
              <a:avLst/>
              <a:gdLst/>
              <a:ahLst/>
              <a:cxnLst/>
              <a:rect l="l" t="t" r="r" b="b"/>
              <a:pathLst>
                <a:path w="523240" h="62864">
                  <a:moveTo>
                    <a:pt x="0" y="62484"/>
                  </a:moveTo>
                  <a:lnTo>
                    <a:pt x="0" y="0"/>
                  </a:lnTo>
                  <a:lnTo>
                    <a:pt x="522731" y="0"/>
                  </a:lnTo>
                  <a:lnTo>
                    <a:pt x="522731" y="62483"/>
                  </a:lnTo>
                  <a:lnTo>
                    <a:pt x="0" y="62484"/>
                  </a:lnTo>
                  <a:close/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06296" y="1933194"/>
              <a:ext cx="0" cy="3081655"/>
            </a:xfrm>
            <a:custGeom>
              <a:avLst/>
              <a:gdLst/>
              <a:ahLst/>
              <a:cxnLst/>
              <a:rect l="l" t="t" r="r" b="b"/>
              <a:pathLst>
                <a:path h="3081654">
                  <a:moveTo>
                    <a:pt x="0" y="0"/>
                  </a:moveTo>
                  <a:lnTo>
                    <a:pt x="0" y="308152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13154" y="50215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13154" y="440359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13154" y="378485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13154" y="316382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3154" y="254660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13154" y="192709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3154" y="5021580"/>
              <a:ext cx="6769100" cy="0"/>
            </a:xfrm>
            <a:custGeom>
              <a:avLst/>
              <a:gdLst/>
              <a:ahLst/>
              <a:cxnLst/>
              <a:rect l="l" t="t" r="r" b="b"/>
              <a:pathLst>
                <a:path w="6769100">
                  <a:moveTo>
                    <a:pt x="0" y="0"/>
                  </a:moveTo>
                  <a:lnTo>
                    <a:pt x="676884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6296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29028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50998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1444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94175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14622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37353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57799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79769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2502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22948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45680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66125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88096" y="5014722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61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7A1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200506" y="1795422"/>
            <a:ext cx="7137400" cy="430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85" dirty="0">
                <a:latin typeface="Arial"/>
                <a:cs typeface="Arial"/>
              </a:rPr>
              <a:t>25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20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15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</a:pPr>
            <a:r>
              <a:rPr sz="1900" spc="-85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  <a:p>
            <a:pPr marL="553720">
              <a:lnSpc>
                <a:spcPct val="100000"/>
              </a:lnSpc>
              <a:spcBef>
                <a:spcPts val="740"/>
              </a:spcBef>
              <a:tabLst>
                <a:tab pos="1073785" algn="l"/>
                <a:tab pos="1536700" algn="l"/>
                <a:tab pos="2058670" algn="l"/>
                <a:tab pos="2579370" algn="l"/>
                <a:tab pos="3101975" algn="l"/>
                <a:tab pos="3622040" algn="l"/>
                <a:tab pos="4145279" algn="l"/>
                <a:tab pos="4667250" algn="l"/>
                <a:tab pos="5187315" algn="l"/>
                <a:tab pos="5710555" algn="l"/>
                <a:tab pos="6230620" algn="l"/>
                <a:tab pos="6751320" algn="l"/>
              </a:tabLst>
            </a:pPr>
            <a:r>
              <a:rPr sz="1900" spc="-85" dirty="0">
                <a:latin typeface="Arial"/>
                <a:cs typeface="Arial"/>
              </a:rPr>
              <a:t>80	90	100	110	120	130	140	150	160	170	180	190	200</a:t>
            </a:r>
            <a:endParaRPr sz="1900">
              <a:latin typeface="Arial"/>
              <a:cs typeface="Arial"/>
            </a:endParaRPr>
          </a:p>
          <a:p>
            <a:pPr marL="129539" algn="ctr">
              <a:lnSpc>
                <a:spcPct val="100000"/>
              </a:lnSpc>
              <a:spcBef>
                <a:spcPts val="1385"/>
              </a:spcBef>
            </a:pPr>
            <a:r>
              <a:rPr sz="2200" spc="-80" dirty="0">
                <a:latin typeface="Arial"/>
                <a:cs typeface="Arial"/>
              </a:rPr>
              <a:t>Systolic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blood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pressure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in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mm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of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mercury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502" y="6579361"/>
            <a:ext cx="21767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75" dirty="0">
                <a:latin typeface="Arial"/>
                <a:cs typeface="Arial"/>
              </a:rPr>
              <a:t>Source: </a:t>
            </a:r>
            <a:r>
              <a:rPr sz="1400" spc="-5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W.W. </a:t>
            </a:r>
            <a:r>
              <a:rPr sz="1400" spc="-25" dirty="0">
                <a:latin typeface="Arial"/>
                <a:cs typeface="Arial"/>
              </a:rPr>
              <a:t>Holland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55695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160" dirty="0">
                <a:latin typeface="Arial"/>
                <a:cs typeface="Arial"/>
              </a:rPr>
              <a:t>Distribution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265" dirty="0">
                <a:latin typeface="Arial"/>
                <a:cs typeface="Arial"/>
              </a:rPr>
              <a:t>Systolic </a:t>
            </a:r>
            <a:r>
              <a:rPr sz="3000" b="0" i="1" spc="-260" dirty="0">
                <a:latin typeface="Arial"/>
                <a:cs typeface="Arial"/>
              </a:rPr>
              <a:t>Blood </a:t>
            </a:r>
            <a:r>
              <a:rPr sz="3000" b="0" i="1" spc="-350" dirty="0">
                <a:latin typeface="Arial"/>
                <a:cs typeface="Arial"/>
              </a:rPr>
              <a:t>Pressures:  </a:t>
            </a:r>
            <a:r>
              <a:rPr sz="3000" b="0" i="1" spc="-295" dirty="0">
                <a:latin typeface="Arial"/>
                <a:cs typeface="Arial"/>
              </a:rPr>
              <a:t>744 </a:t>
            </a:r>
            <a:r>
              <a:rPr sz="3000" b="0" i="1" spc="-300" dirty="0">
                <a:latin typeface="Arial"/>
                <a:cs typeface="Arial"/>
              </a:rPr>
              <a:t>Employed </a:t>
            </a:r>
            <a:r>
              <a:rPr sz="3000" b="0" i="1" spc="-225" dirty="0">
                <a:latin typeface="Arial"/>
                <a:cs typeface="Arial"/>
              </a:rPr>
              <a:t>White </a:t>
            </a:r>
            <a:r>
              <a:rPr sz="3000" b="0" i="1" spc="-290" dirty="0">
                <a:latin typeface="Arial"/>
                <a:cs typeface="Arial"/>
              </a:rPr>
              <a:t>Males, </a:t>
            </a:r>
            <a:r>
              <a:rPr sz="3000" b="0" i="1" spc="-390" dirty="0">
                <a:latin typeface="Arial"/>
                <a:cs typeface="Arial"/>
              </a:rPr>
              <a:t>Ages</a:t>
            </a:r>
            <a:r>
              <a:rPr sz="3000" b="0" i="1" spc="-555" dirty="0">
                <a:latin typeface="Arial"/>
                <a:cs typeface="Arial"/>
              </a:rPr>
              <a:t> </a:t>
            </a:r>
            <a:r>
              <a:rPr sz="3000" b="0" i="1" spc="-270" dirty="0">
                <a:latin typeface="Arial"/>
                <a:cs typeface="Arial"/>
              </a:rPr>
              <a:t>40–64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768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175" dirty="0">
                <a:latin typeface="Arial"/>
                <a:cs typeface="Arial"/>
              </a:rPr>
              <a:t>Variation </a:t>
            </a:r>
            <a:r>
              <a:rPr sz="3000" b="0" i="1" spc="-114" dirty="0">
                <a:latin typeface="Arial"/>
                <a:cs typeface="Arial"/>
              </a:rPr>
              <a:t>in </a:t>
            </a:r>
            <a:r>
              <a:rPr sz="3000" b="0" i="1" spc="-260" dirty="0">
                <a:latin typeface="Arial"/>
                <a:cs typeface="Arial"/>
              </a:rPr>
              <a:t>Blood </a:t>
            </a:r>
            <a:r>
              <a:rPr sz="3000" b="0" i="1" spc="-350" dirty="0">
                <a:latin typeface="Arial"/>
                <a:cs typeface="Arial"/>
              </a:rPr>
              <a:t>Pressure </a:t>
            </a:r>
            <a:r>
              <a:rPr sz="3000" b="0" i="1" spc="-305" dirty="0">
                <a:latin typeface="Arial"/>
                <a:cs typeface="Arial"/>
              </a:rPr>
              <a:t>Readings: </a:t>
            </a:r>
            <a:r>
              <a:rPr sz="3000" b="0" i="1" spc="-430" dirty="0">
                <a:latin typeface="Arial"/>
                <a:cs typeface="Arial"/>
              </a:rPr>
              <a:t>A </a:t>
            </a:r>
            <a:r>
              <a:rPr sz="3000" b="0" i="1" spc="-245" dirty="0">
                <a:latin typeface="Arial"/>
                <a:cs typeface="Arial"/>
              </a:rPr>
              <a:t>24-Hour</a:t>
            </a:r>
            <a:r>
              <a:rPr sz="3000" b="0" i="1" spc="-665" dirty="0">
                <a:latin typeface="Arial"/>
                <a:cs typeface="Arial"/>
              </a:rPr>
              <a:t> </a:t>
            </a:r>
            <a:r>
              <a:rPr sz="3000" b="0" i="1" spc="-270" dirty="0">
                <a:latin typeface="Arial"/>
                <a:cs typeface="Arial"/>
              </a:rPr>
              <a:t>Period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70</a:t>
            </a:fld>
            <a:endParaRPr spc="-9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8719" y="1847335"/>
          <a:ext cx="7680956" cy="2568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898">
                <a:tc>
                  <a:txBody>
                    <a:bodyPr/>
                    <a:lstStyle/>
                    <a:p>
                      <a:pPr marL="492125" marR="153670" indent="-330835">
                        <a:lnSpc>
                          <a:spcPts val="2260"/>
                        </a:lnSpc>
                        <a:spcBef>
                          <a:spcPts val="465"/>
                        </a:spcBef>
                      </a:pP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2000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Pressure 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</a:t>
                      </a:r>
                      <a:r>
                        <a:rPr sz="20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Hg)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282575" indent="279400">
                        <a:lnSpc>
                          <a:spcPts val="2260"/>
                        </a:lnSpc>
                        <a:spcBef>
                          <a:spcPts val="465"/>
                        </a:spcBef>
                      </a:pPr>
                      <a:r>
                        <a:rPr sz="20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Female  </a:t>
                      </a:r>
                      <a:r>
                        <a:rPr sz="20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 </a:t>
                      </a:r>
                      <a:r>
                        <a:rPr sz="20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2000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282575" indent="279400">
                        <a:lnSpc>
                          <a:spcPts val="2260"/>
                        </a:lnSpc>
                        <a:spcBef>
                          <a:spcPts val="465"/>
                        </a:spcBef>
                      </a:pPr>
                      <a:r>
                        <a:rPr sz="20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Female  </a:t>
                      </a:r>
                      <a:r>
                        <a:rPr sz="20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 </a:t>
                      </a:r>
                      <a:r>
                        <a:rPr sz="20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2000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30"/>
                        </a:lnSpc>
                        <a:spcBef>
                          <a:spcPts val="275"/>
                        </a:spcBef>
                      </a:pPr>
                      <a:r>
                        <a:rPr sz="20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30"/>
                        </a:lnSpc>
                      </a:pPr>
                      <a:r>
                        <a:rPr sz="20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 </a:t>
                      </a:r>
                      <a:r>
                        <a:rPr sz="20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2000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00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25" dirty="0">
                          <a:latin typeface="Arial"/>
                          <a:cs typeface="Arial"/>
                        </a:rPr>
                        <a:t>Basal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110/70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132/82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152/109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00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55" dirty="0">
                          <a:latin typeface="Arial"/>
                          <a:cs typeface="Arial"/>
                        </a:rPr>
                        <a:t>Lowest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60" dirty="0">
                          <a:latin typeface="Arial"/>
                          <a:cs typeface="Arial"/>
                        </a:rPr>
                        <a:t>86/47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102/61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123/78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01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45" dirty="0">
                          <a:latin typeface="Arial"/>
                          <a:cs typeface="Arial"/>
                        </a:rPr>
                        <a:t>Highest</a:t>
                      </a:r>
                      <a:r>
                        <a:rPr sz="20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hour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126/79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172/94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153/107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6350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00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120" dirty="0">
                          <a:latin typeface="Arial"/>
                          <a:cs typeface="Arial"/>
                        </a:rPr>
                        <a:t>Casual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108/64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0" dirty="0">
                          <a:latin typeface="Arial"/>
                          <a:cs typeface="Arial"/>
                        </a:rPr>
                        <a:t>155/93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157/109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6151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50" dirty="0">
                <a:latin typeface="Arial"/>
                <a:cs typeface="Arial"/>
              </a:rPr>
              <a:t>Inter-Observer </a:t>
            </a:r>
            <a:r>
              <a:rPr sz="3000" b="0" i="1" spc="-215" dirty="0">
                <a:latin typeface="Arial"/>
                <a:cs typeface="Arial"/>
              </a:rPr>
              <a:t>and </a:t>
            </a:r>
            <a:r>
              <a:rPr sz="3000" b="0" i="1" spc="-235" dirty="0">
                <a:latin typeface="Arial"/>
                <a:cs typeface="Arial"/>
              </a:rPr>
              <a:t>Intra-Observer</a:t>
            </a:r>
            <a:r>
              <a:rPr sz="3000" b="0" i="1" spc="-475" dirty="0">
                <a:latin typeface="Arial"/>
                <a:cs typeface="Arial"/>
              </a:rPr>
              <a:t> </a:t>
            </a:r>
            <a:r>
              <a:rPr sz="3000" b="0" i="1" spc="-170" dirty="0">
                <a:latin typeface="Arial"/>
                <a:cs typeface="Arial"/>
              </a:rPr>
              <a:t>Variation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71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360"/>
            <a:ext cx="8148320" cy="302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 marR="217170" indent="-349250">
              <a:lnSpc>
                <a:spcPct val="99700"/>
              </a:lnSpc>
              <a:spcBef>
                <a:spcPts val="1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Inter-observer</a:t>
            </a:r>
            <a:r>
              <a:rPr sz="2400" b="1" spc="-18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7A1A24"/>
                </a:solidFill>
                <a:latin typeface="Arial"/>
                <a:cs typeface="Arial"/>
              </a:rPr>
              <a:t>variation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result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  </a:t>
            </a:r>
            <a:r>
              <a:rPr sz="2400" spc="-45" dirty="0">
                <a:latin typeface="Arial"/>
                <a:cs typeface="Arial"/>
              </a:rPr>
              <a:t>due </a:t>
            </a:r>
            <a:r>
              <a:rPr sz="2400" spc="55" dirty="0">
                <a:latin typeface="Arial"/>
                <a:cs typeface="Arial"/>
              </a:rPr>
              <a:t>to </a:t>
            </a:r>
            <a:r>
              <a:rPr sz="2400" spc="10" dirty="0">
                <a:latin typeface="Arial"/>
                <a:cs typeface="Arial"/>
              </a:rPr>
              <a:t>multiple </a:t>
            </a:r>
            <a:r>
              <a:rPr sz="2400" spc="-95" dirty="0">
                <a:latin typeface="Arial"/>
                <a:cs typeface="Arial"/>
              </a:rPr>
              <a:t>observers </a:t>
            </a:r>
            <a:r>
              <a:rPr sz="2400" spc="-40" dirty="0">
                <a:latin typeface="Arial"/>
                <a:cs typeface="Arial"/>
              </a:rPr>
              <a:t>examining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result </a:t>
            </a:r>
            <a:r>
              <a:rPr sz="2400" spc="-20" dirty="0">
                <a:latin typeface="Arial"/>
                <a:cs typeface="Arial"/>
              </a:rPr>
              <a:t>(inter </a:t>
            </a:r>
            <a:r>
              <a:rPr sz="2400" spc="25" dirty="0">
                <a:latin typeface="Arial"/>
                <a:cs typeface="Arial"/>
              </a:rPr>
              <a:t>=  </a:t>
            </a:r>
            <a:r>
              <a:rPr sz="2400" spc="-50" dirty="0">
                <a:latin typeface="Arial"/>
                <a:cs typeface="Arial"/>
              </a:rPr>
              <a:t>between)</a:t>
            </a:r>
            <a:endParaRPr sz="2400">
              <a:latin typeface="Arial"/>
              <a:cs typeface="Arial"/>
            </a:endParaRPr>
          </a:p>
          <a:p>
            <a:pPr marL="361315" marR="217170" indent="-349250">
              <a:lnSpc>
                <a:spcPct val="99600"/>
              </a:lnSpc>
              <a:spcBef>
                <a:spcPts val="32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55" dirty="0">
                <a:solidFill>
                  <a:srgbClr val="7A1A24"/>
                </a:solidFill>
                <a:latin typeface="Arial"/>
                <a:cs typeface="Arial"/>
              </a:rPr>
              <a:t>Intra-observer</a:t>
            </a:r>
            <a:r>
              <a:rPr sz="2400" b="1" spc="-18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7A1A24"/>
                </a:solidFill>
                <a:latin typeface="Arial"/>
                <a:cs typeface="Arial"/>
              </a:rPr>
              <a:t>variation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variation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in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result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  </a:t>
            </a:r>
            <a:r>
              <a:rPr sz="2400" spc="-45" dirty="0">
                <a:latin typeface="Arial"/>
                <a:cs typeface="Arial"/>
              </a:rPr>
              <a:t>due </a:t>
            </a:r>
            <a:r>
              <a:rPr sz="2400" spc="5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40" dirty="0">
                <a:latin typeface="Arial"/>
                <a:cs typeface="Arial"/>
              </a:rPr>
              <a:t>same </a:t>
            </a:r>
            <a:r>
              <a:rPr sz="2400" spc="-75" dirty="0">
                <a:latin typeface="Arial"/>
                <a:cs typeface="Arial"/>
              </a:rPr>
              <a:t>observer </a:t>
            </a:r>
            <a:r>
              <a:rPr sz="2400" spc="-40" dirty="0">
                <a:latin typeface="Arial"/>
                <a:cs typeface="Arial"/>
              </a:rPr>
              <a:t>examining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result </a:t>
            </a:r>
            <a:r>
              <a:rPr sz="2400" spc="-3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different  </a:t>
            </a:r>
            <a:r>
              <a:rPr sz="2400" spc="-45" dirty="0">
                <a:latin typeface="Arial"/>
                <a:cs typeface="Arial"/>
              </a:rPr>
              <a:t>times </a:t>
            </a:r>
            <a:r>
              <a:rPr sz="2400" spc="-30" dirty="0">
                <a:latin typeface="Arial"/>
                <a:cs typeface="Arial"/>
              </a:rPr>
              <a:t>(intra </a:t>
            </a:r>
            <a:r>
              <a:rPr sz="2400" spc="25" dirty="0">
                <a:latin typeface="Arial"/>
                <a:cs typeface="Arial"/>
              </a:rPr>
              <a:t>=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within)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2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difference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due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extent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which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observer(s)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agree 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disagree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when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interpreting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same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result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6450077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275" dirty="0">
                <a:latin typeface="Arial"/>
                <a:cs typeface="Arial"/>
              </a:rPr>
              <a:t>Agreement </a:t>
            </a:r>
            <a:r>
              <a:rPr sz="3000" b="0" i="1" spc="-265" dirty="0">
                <a:latin typeface="Arial"/>
                <a:cs typeface="Arial"/>
              </a:rPr>
              <a:t>between </a:t>
            </a:r>
            <a:r>
              <a:rPr sz="3000" b="0" i="1" spc="-325" dirty="0">
                <a:latin typeface="Arial"/>
                <a:cs typeface="Arial"/>
              </a:rPr>
              <a:t>Two</a:t>
            </a:r>
            <a:r>
              <a:rPr sz="3000" b="0" i="1" spc="-465" dirty="0">
                <a:latin typeface="Arial"/>
                <a:cs typeface="Arial"/>
              </a:rPr>
              <a:t> </a:t>
            </a:r>
            <a:r>
              <a:rPr sz="3000" b="0" i="1" spc="-335" dirty="0">
                <a:latin typeface="Arial"/>
                <a:cs typeface="Arial"/>
              </a:rPr>
              <a:t>Observers  </a:t>
            </a:r>
            <a:r>
              <a:rPr sz="3000" b="0" i="1" spc="-275" dirty="0">
                <a:latin typeface="Arial"/>
                <a:cs typeface="Arial"/>
              </a:rPr>
              <a:t>(Or </a:t>
            </a:r>
            <a:r>
              <a:rPr sz="3000" b="0" i="1" spc="-325" dirty="0">
                <a:latin typeface="Arial"/>
                <a:cs typeface="Arial"/>
              </a:rPr>
              <a:t>Two</a:t>
            </a:r>
            <a:r>
              <a:rPr sz="3000" b="0" i="1" spc="-370" dirty="0">
                <a:latin typeface="Arial"/>
                <a:cs typeface="Arial"/>
              </a:rPr>
              <a:t> </a:t>
            </a:r>
            <a:r>
              <a:rPr sz="3000" b="0" i="1" spc="-260" dirty="0">
                <a:latin typeface="Arial"/>
                <a:cs typeface="Arial"/>
              </a:rPr>
              <a:t>Observations)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72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7836"/>
            <a:ext cx="6819900" cy="395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ts val="2525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135" dirty="0">
                <a:latin typeface="Arial"/>
                <a:cs typeface="Arial"/>
              </a:rPr>
              <a:t>A </a:t>
            </a:r>
            <a:r>
              <a:rPr sz="2400" spc="-35" dirty="0">
                <a:latin typeface="Arial"/>
                <a:cs typeface="Arial"/>
              </a:rPr>
              <a:t>perfect </a:t>
            </a:r>
            <a:r>
              <a:rPr sz="2400" spc="-55" dirty="0">
                <a:latin typeface="Arial"/>
                <a:cs typeface="Arial"/>
              </a:rPr>
              <a:t>agreement </a:t>
            </a:r>
            <a:r>
              <a:rPr sz="2400" spc="-95" dirty="0">
                <a:latin typeface="Arial"/>
                <a:cs typeface="Arial"/>
              </a:rPr>
              <a:t>occurs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when:</a:t>
            </a:r>
            <a:endParaRPr sz="2400">
              <a:latin typeface="Arial"/>
              <a:cs typeface="Arial"/>
            </a:endParaRPr>
          </a:p>
          <a:p>
            <a:pPr marL="475615">
              <a:lnSpc>
                <a:spcPts val="3275"/>
              </a:lnSpc>
            </a:pPr>
            <a:r>
              <a:rPr sz="3400" dirty="0">
                <a:solidFill>
                  <a:srgbClr val="856A93"/>
                </a:solidFill>
                <a:latin typeface="Symbol"/>
                <a:cs typeface="Symbol"/>
              </a:rPr>
              <a:t></a:t>
            </a:r>
            <a:r>
              <a:rPr sz="3400" spc="280" dirty="0">
                <a:solidFill>
                  <a:srgbClr val="856A9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b=0</a:t>
            </a:r>
            <a:endParaRPr sz="2400">
              <a:latin typeface="Arial"/>
              <a:cs typeface="Arial"/>
            </a:endParaRPr>
          </a:p>
          <a:p>
            <a:pPr marL="475615">
              <a:lnSpc>
                <a:spcPts val="3629"/>
              </a:lnSpc>
            </a:pPr>
            <a:r>
              <a:rPr sz="3400" dirty="0">
                <a:solidFill>
                  <a:srgbClr val="856A93"/>
                </a:solidFill>
                <a:latin typeface="Symbol"/>
                <a:cs typeface="Symbol"/>
              </a:rPr>
              <a:t></a:t>
            </a:r>
            <a:r>
              <a:rPr sz="3400" spc="290" dirty="0">
                <a:solidFill>
                  <a:srgbClr val="856A93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Arial"/>
                <a:cs typeface="Arial"/>
              </a:rPr>
              <a:t>c=0</a:t>
            </a:r>
            <a:endParaRPr sz="2400">
              <a:latin typeface="Arial"/>
              <a:cs typeface="Arial"/>
            </a:endParaRPr>
          </a:p>
          <a:p>
            <a:pPr marL="4422775" marR="5080" indent="588010">
              <a:lnSpc>
                <a:spcPts val="4650"/>
              </a:lnSpc>
              <a:spcBef>
                <a:spcPts val="370"/>
              </a:spcBef>
              <a:tabLst>
                <a:tab pos="5857240" algn="l"/>
              </a:tabLst>
            </a:pPr>
            <a:r>
              <a:rPr sz="2000" spc="-90" dirty="0">
                <a:latin typeface="Arial"/>
                <a:cs typeface="Arial"/>
              </a:rPr>
              <a:t>Observer 1  </a:t>
            </a:r>
            <a:r>
              <a:rPr sz="2000" spc="-65" dirty="0">
                <a:latin typeface="Arial"/>
                <a:cs typeface="Arial"/>
              </a:rPr>
              <a:t>Positiv</a:t>
            </a:r>
            <a:r>
              <a:rPr sz="2000" spc="-8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60" dirty="0">
                <a:latin typeface="Arial"/>
                <a:cs typeface="Arial"/>
              </a:rPr>
              <a:t>Negative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marR="64135" algn="ctr">
              <a:lnSpc>
                <a:spcPct val="100000"/>
              </a:lnSpc>
            </a:pPr>
            <a:r>
              <a:rPr sz="2000" spc="-70" dirty="0">
                <a:latin typeface="Arial"/>
                <a:cs typeface="Arial"/>
              </a:rPr>
              <a:t>Positive</a:t>
            </a:r>
            <a:endParaRPr sz="2000">
              <a:latin typeface="Arial"/>
              <a:cs typeface="Arial"/>
            </a:endParaRPr>
          </a:p>
          <a:p>
            <a:pPr marR="2403475" algn="ctr">
              <a:lnSpc>
                <a:spcPct val="100000"/>
              </a:lnSpc>
              <a:spcBef>
                <a:spcPts val="685"/>
              </a:spcBef>
            </a:pPr>
            <a:r>
              <a:rPr sz="2000" spc="-90" dirty="0">
                <a:latin typeface="Arial"/>
                <a:cs typeface="Arial"/>
              </a:rPr>
              <a:t>Observer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51435" algn="ctr">
              <a:lnSpc>
                <a:spcPct val="100000"/>
              </a:lnSpc>
              <a:spcBef>
                <a:spcPts val="690"/>
              </a:spcBef>
            </a:pPr>
            <a:r>
              <a:rPr sz="2000" spc="-60" dirty="0">
                <a:latin typeface="Arial"/>
                <a:cs typeface="Arial"/>
              </a:rPr>
              <a:t>Negative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65650" y="4168647"/>
          <a:ext cx="2992120" cy="1570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167" y="3585781"/>
            <a:ext cx="7329170" cy="1986914"/>
            <a:chOff x="959167" y="3585781"/>
            <a:chExt cx="7329170" cy="1986914"/>
          </a:xfrm>
        </p:grpSpPr>
        <p:sp>
          <p:nvSpPr>
            <p:cNvPr id="3" name="object 3"/>
            <p:cNvSpPr/>
            <p:nvPr/>
          </p:nvSpPr>
          <p:spPr>
            <a:xfrm>
              <a:off x="989076" y="3616451"/>
              <a:ext cx="7299325" cy="1956435"/>
            </a:xfrm>
            <a:custGeom>
              <a:avLst/>
              <a:gdLst/>
              <a:ahLst/>
              <a:cxnLst/>
              <a:rect l="l" t="t" r="r" b="b"/>
              <a:pathLst>
                <a:path w="7299325" h="1956435">
                  <a:moveTo>
                    <a:pt x="7299198" y="0"/>
                  </a:moveTo>
                  <a:lnTo>
                    <a:pt x="0" y="0"/>
                  </a:lnTo>
                  <a:lnTo>
                    <a:pt x="0" y="1930158"/>
                  </a:lnTo>
                  <a:lnTo>
                    <a:pt x="0" y="1956054"/>
                  </a:lnTo>
                  <a:lnTo>
                    <a:pt x="7299198" y="1956054"/>
                  </a:lnTo>
                  <a:lnTo>
                    <a:pt x="7299198" y="1930158"/>
                  </a:lnTo>
                  <a:lnTo>
                    <a:pt x="729919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3930" y="3591306"/>
              <a:ext cx="7299325" cy="1955800"/>
            </a:xfrm>
            <a:custGeom>
              <a:avLst/>
              <a:gdLst/>
              <a:ahLst/>
              <a:cxnLst/>
              <a:rect l="l" t="t" r="r" b="b"/>
              <a:pathLst>
                <a:path w="7299325" h="1955800">
                  <a:moveTo>
                    <a:pt x="7299198" y="1955292"/>
                  </a:moveTo>
                  <a:lnTo>
                    <a:pt x="7299198" y="0"/>
                  </a:lnTo>
                  <a:lnTo>
                    <a:pt x="0" y="0"/>
                  </a:lnTo>
                  <a:lnTo>
                    <a:pt x="0" y="1955292"/>
                  </a:lnTo>
                  <a:lnTo>
                    <a:pt x="7299198" y="1955292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930" y="3590544"/>
              <a:ext cx="7299325" cy="1956435"/>
            </a:xfrm>
            <a:custGeom>
              <a:avLst/>
              <a:gdLst/>
              <a:ahLst/>
              <a:cxnLst/>
              <a:rect l="l" t="t" r="r" b="b"/>
              <a:pathLst>
                <a:path w="7299325" h="1956435">
                  <a:moveTo>
                    <a:pt x="0" y="0"/>
                  </a:moveTo>
                  <a:lnTo>
                    <a:pt x="0" y="1956054"/>
                  </a:lnTo>
                  <a:lnTo>
                    <a:pt x="7299198" y="1956053"/>
                  </a:lnTo>
                  <a:lnTo>
                    <a:pt x="729919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43165" y="2179891"/>
            <a:ext cx="7329170" cy="1231900"/>
            <a:chOff x="943165" y="2179891"/>
            <a:chExt cx="7329170" cy="1231900"/>
          </a:xfrm>
        </p:grpSpPr>
        <p:sp>
          <p:nvSpPr>
            <p:cNvPr id="7" name="object 7"/>
            <p:cNvSpPr/>
            <p:nvPr/>
          </p:nvSpPr>
          <p:spPr>
            <a:xfrm>
              <a:off x="973074" y="2209799"/>
              <a:ext cx="7299325" cy="1202055"/>
            </a:xfrm>
            <a:custGeom>
              <a:avLst/>
              <a:gdLst/>
              <a:ahLst/>
              <a:cxnLst/>
              <a:rect l="l" t="t" r="r" b="b"/>
              <a:pathLst>
                <a:path w="7299325" h="1202054">
                  <a:moveTo>
                    <a:pt x="7299198" y="0"/>
                  </a:moveTo>
                  <a:lnTo>
                    <a:pt x="0" y="0"/>
                  </a:lnTo>
                  <a:lnTo>
                    <a:pt x="0" y="1176528"/>
                  </a:lnTo>
                  <a:lnTo>
                    <a:pt x="0" y="1201674"/>
                  </a:lnTo>
                  <a:lnTo>
                    <a:pt x="7299198" y="1201674"/>
                  </a:lnTo>
                  <a:lnTo>
                    <a:pt x="7299198" y="1176528"/>
                  </a:lnTo>
                  <a:lnTo>
                    <a:pt x="729919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927" y="2184654"/>
              <a:ext cx="7299325" cy="1202055"/>
            </a:xfrm>
            <a:custGeom>
              <a:avLst/>
              <a:gdLst/>
              <a:ahLst/>
              <a:cxnLst/>
              <a:rect l="l" t="t" r="r" b="b"/>
              <a:pathLst>
                <a:path w="7299325" h="1202054">
                  <a:moveTo>
                    <a:pt x="7299198" y="1201673"/>
                  </a:moveTo>
                  <a:lnTo>
                    <a:pt x="7299198" y="0"/>
                  </a:lnTo>
                  <a:lnTo>
                    <a:pt x="0" y="0"/>
                  </a:lnTo>
                  <a:lnTo>
                    <a:pt x="0" y="1201674"/>
                  </a:lnTo>
                  <a:lnTo>
                    <a:pt x="7299198" y="1201673"/>
                  </a:lnTo>
                  <a:close/>
                </a:path>
              </a:pathLst>
            </a:custGeom>
            <a:solidFill>
              <a:srgbClr val="D7D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927" y="2184654"/>
              <a:ext cx="7299325" cy="1202055"/>
            </a:xfrm>
            <a:custGeom>
              <a:avLst/>
              <a:gdLst/>
              <a:ahLst/>
              <a:cxnLst/>
              <a:rect l="l" t="t" r="r" b="b"/>
              <a:pathLst>
                <a:path w="7299325" h="1202054">
                  <a:moveTo>
                    <a:pt x="0" y="0"/>
                  </a:moveTo>
                  <a:lnTo>
                    <a:pt x="0" y="1201674"/>
                  </a:lnTo>
                  <a:lnTo>
                    <a:pt x="7299198" y="1201673"/>
                  </a:lnTo>
                  <a:lnTo>
                    <a:pt x="729919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72057" y="2726038"/>
            <a:ext cx="1941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73685" algn="l"/>
                <a:tab pos="880744" algn="l"/>
                <a:tab pos="1450340" algn="l"/>
              </a:tabLst>
            </a:pPr>
            <a:r>
              <a:rPr sz="2400" spc="-180" dirty="0">
                <a:latin typeface="Arial"/>
                <a:cs typeface="Arial"/>
              </a:rPr>
              <a:t>a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b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73</a:t>
            </a:fld>
            <a:endParaRPr spc="-90" dirty="0"/>
          </a:p>
        </p:txBody>
      </p:sp>
      <p:sp>
        <p:nvSpPr>
          <p:cNvPr id="11" name="object 11"/>
          <p:cNvSpPr txBox="1"/>
          <p:nvPr/>
        </p:nvSpPr>
        <p:spPr>
          <a:xfrm>
            <a:off x="1173381" y="2491312"/>
            <a:ext cx="672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604260" algn="l"/>
                <a:tab pos="3985260" algn="l"/>
                <a:tab pos="4587240" algn="l"/>
                <a:tab pos="4861560" algn="l"/>
                <a:tab pos="5918835" algn="l"/>
              </a:tabLst>
            </a:pPr>
            <a:r>
              <a:rPr sz="2400" spc="-75" dirty="0">
                <a:latin typeface="Arial"/>
                <a:cs typeface="Arial"/>
              </a:rPr>
              <a:t>Overall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Percent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Agreement	</a:t>
            </a:r>
            <a:r>
              <a:rPr sz="2400" spc="25" dirty="0">
                <a:latin typeface="Arial"/>
                <a:cs typeface="Arial"/>
              </a:rPr>
              <a:t>=	</a:t>
            </a:r>
            <a:r>
              <a:rPr sz="3600" u="sng" spc="3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3600" u="sng" spc="-270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	</a:t>
            </a:r>
            <a:r>
              <a:rPr sz="3600" u="sng" spc="3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</a:t>
            </a:r>
            <a:r>
              <a:rPr sz="3600" u="sng" spc="465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22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	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1163" y="4135738"/>
            <a:ext cx="1336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73685" algn="l"/>
                <a:tab pos="880110" algn="l"/>
              </a:tabLst>
            </a:pPr>
            <a:r>
              <a:rPr sz="2400" spc="-180" dirty="0">
                <a:latin typeface="Arial"/>
                <a:cs typeface="Arial"/>
              </a:rPr>
              <a:t>a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b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0426" y="3901012"/>
            <a:ext cx="6219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696335" algn="l"/>
                <a:tab pos="4077335" algn="l"/>
                <a:tab pos="4683760" algn="l"/>
                <a:tab pos="5415915" algn="l"/>
              </a:tabLst>
            </a:pPr>
            <a:r>
              <a:rPr sz="2400" spc="-90" dirty="0">
                <a:latin typeface="Arial"/>
                <a:cs typeface="Arial"/>
              </a:rPr>
              <a:t>Percent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Positive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Agreement	</a:t>
            </a:r>
            <a:r>
              <a:rPr sz="2400" spc="25" dirty="0">
                <a:latin typeface="Arial"/>
                <a:cs typeface="Arial"/>
              </a:rPr>
              <a:t>=	</a:t>
            </a:r>
            <a:r>
              <a:rPr sz="3600" u="sng" spc="3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3600" u="sng" spc="-270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	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2629" y="4902160"/>
            <a:ext cx="4712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7A1A24"/>
                </a:solidFill>
                <a:latin typeface="Arial"/>
                <a:cs typeface="Arial"/>
              </a:rPr>
              <a:t>Note: </a:t>
            </a:r>
            <a:r>
              <a:rPr sz="2400" spc="-125" dirty="0">
                <a:solidFill>
                  <a:srgbClr val="7A1A24"/>
                </a:solidFill>
                <a:latin typeface="Arial"/>
                <a:cs typeface="Arial"/>
              </a:rPr>
              <a:t>This </a:t>
            </a:r>
            <a:r>
              <a:rPr sz="2400" spc="-114" dirty="0">
                <a:solidFill>
                  <a:srgbClr val="7A1A24"/>
                </a:solidFill>
                <a:latin typeface="Arial"/>
                <a:cs typeface="Arial"/>
              </a:rPr>
              <a:t>is </a:t>
            </a:r>
            <a:r>
              <a:rPr sz="2400" spc="-180" dirty="0">
                <a:solidFill>
                  <a:srgbClr val="7A1A24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7A1A24"/>
                </a:solidFill>
                <a:latin typeface="Arial"/>
                <a:cs typeface="Arial"/>
              </a:rPr>
              <a:t>conditional</a:t>
            </a:r>
            <a:r>
              <a:rPr sz="2400" spc="-355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A1A24"/>
                </a:solidFill>
                <a:latin typeface="Arial"/>
                <a:cs typeface="Arial"/>
              </a:rPr>
              <a:t>probability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84123" y="495552"/>
            <a:ext cx="37068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95" dirty="0">
                <a:latin typeface="Arial"/>
                <a:cs typeface="Arial"/>
              </a:rPr>
              <a:t>Pe</a:t>
            </a:r>
            <a:r>
              <a:rPr lang="en-US" sz="3000" b="0" i="1" spc="-29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r</a:t>
            </a:r>
            <a:r>
              <a:rPr lang="en-US" sz="3000" b="0" i="1" spc="-29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c</a:t>
            </a:r>
            <a:r>
              <a:rPr lang="en-US" sz="3000" b="0" i="1" spc="-29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e</a:t>
            </a:r>
            <a:r>
              <a:rPr lang="en-US" sz="3000" b="0" i="1" spc="-29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n</a:t>
            </a:r>
            <a:r>
              <a:rPr lang="en-US" sz="3000" b="0" i="1" spc="-295" dirty="0">
                <a:latin typeface="Arial"/>
                <a:cs typeface="Arial"/>
              </a:rPr>
              <a:t> </a:t>
            </a:r>
            <a:r>
              <a:rPr sz="3000" b="0" i="1" spc="-295" dirty="0">
                <a:latin typeface="Arial"/>
                <a:cs typeface="Arial"/>
              </a:rPr>
              <a:t>t</a:t>
            </a:r>
            <a:r>
              <a:rPr sz="3000" b="0" i="1" spc="-385" dirty="0">
                <a:latin typeface="Arial"/>
                <a:cs typeface="Arial"/>
              </a:rPr>
              <a:t> </a:t>
            </a:r>
            <a:r>
              <a:rPr sz="3000" b="0" i="1" spc="-275" dirty="0">
                <a:latin typeface="Arial"/>
                <a:cs typeface="Arial"/>
              </a:rPr>
              <a:t>Agreement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79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0898" y="2024125"/>
            <a:ext cx="5432425" cy="248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1005" algn="ctr">
              <a:lnSpc>
                <a:spcPct val="100000"/>
              </a:lnSpc>
              <a:spcBef>
                <a:spcPts val="95"/>
              </a:spcBef>
            </a:pPr>
            <a:r>
              <a:rPr sz="2000" spc="-60" dirty="0">
                <a:latin typeface="Arial"/>
                <a:cs typeface="Arial"/>
              </a:rPr>
              <a:t>Radiologist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3023235" algn="ctr">
              <a:lnSpc>
                <a:spcPct val="100000"/>
              </a:lnSpc>
              <a:tabLst>
                <a:tab pos="4457700" algn="l"/>
              </a:tabLst>
            </a:pPr>
            <a:r>
              <a:rPr sz="2000" spc="-70" dirty="0">
                <a:latin typeface="Arial"/>
                <a:cs typeface="Arial"/>
              </a:rPr>
              <a:t>Positive	</a:t>
            </a:r>
            <a:r>
              <a:rPr sz="2000" spc="-60" dirty="0">
                <a:latin typeface="Arial"/>
                <a:cs typeface="Arial"/>
              </a:rPr>
              <a:t>Negative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1573530">
              <a:lnSpc>
                <a:spcPct val="100000"/>
              </a:lnSpc>
            </a:pPr>
            <a:r>
              <a:rPr sz="2000" spc="-70" dirty="0">
                <a:latin typeface="Arial"/>
                <a:cs typeface="Arial"/>
              </a:rPr>
              <a:t>Positive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00" spc="-60" dirty="0">
                <a:latin typeface="Arial"/>
                <a:cs typeface="Arial"/>
              </a:rPr>
              <a:t>Radiologist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254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1573530">
              <a:lnSpc>
                <a:spcPct val="100000"/>
              </a:lnSpc>
              <a:spcBef>
                <a:spcPts val="685"/>
              </a:spcBef>
            </a:pPr>
            <a:r>
              <a:rPr sz="2000" spc="-60" dirty="0">
                <a:latin typeface="Arial"/>
                <a:cs typeface="Arial"/>
              </a:rPr>
              <a:t>Negative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65650" y="3181095"/>
          <a:ext cx="2992120" cy="157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097">
                <a:tc>
                  <a:txBody>
                    <a:bodyPr/>
                    <a:lstStyle/>
                    <a:p>
                      <a:pPr marR="65024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83">
                <a:tc>
                  <a:txBody>
                    <a:bodyPr/>
                    <a:lstStyle/>
                    <a:p>
                      <a:pPr marR="650240" algn="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37922" y="5319886"/>
            <a:ext cx="1950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4 </a:t>
            </a:r>
            <a:r>
              <a:rPr sz="2400" spc="25" dirty="0">
                <a:latin typeface="Arial"/>
                <a:cs typeface="Arial"/>
              </a:rPr>
              <a:t>+ </a:t>
            </a:r>
            <a:r>
              <a:rPr sz="2400" spc="-105" dirty="0">
                <a:latin typeface="Arial"/>
                <a:cs typeface="Arial"/>
              </a:rPr>
              <a:t>5 </a:t>
            </a:r>
            <a:r>
              <a:rPr sz="2400" spc="25" dirty="0">
                <a:latin typeface="Arial"/>
                <a:cs typeface="Arial"/>
              </a:rPr>
              <a:t>+ </a:t>
            </a:r>
            <a:r>
              <a:rPr sz="2400" spc="-105" dirty="0">
                <a:latin typeface="Arial"/>
                <a:cs typeface="Arial"/>
              </a:rPr>
              <a:t>2 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41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245" y="5085160"/>
            <a:ext cx="7990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616960" algn="l"/>
                <a:tab pos="3997960" algn="l"/>
                <a:tab pos="4599940" algn="l"/>
                <a:tab pos="4884420" algn="l"/>
                <a:tab pos="5942965" algn="l"/>
                <a:tab pos="6846570" algn="l"/>
                <a:tab pos="7178040" algn="l"/>
              </a:tabLst>
            </a:pPr>
            <a:r>
              <a:rPr sz="2400" spc="-75" dirty="0">
                <a:latin typeface="Arial"/>
                <a:cs typeface="Arial"/>
              </a:rPr>
              <a:t>Overall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Percent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Agreement	</a:t>
            </a:r>
            <a:r>
              <a:rPr sz="2400" spc="25" dirty="0">
                <a:latin typeface="Arial"/>
                <a:cs typeface="Arial"/>
              </a:rPr>
              <a:t>=	</a:t>
            </a:r>
            <a:r>
              <a:rPr sz="3600" u="sng" spc="3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3600" u="sng" spc="-15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	</a:t>
            </a:r>
            <a:r>
              <a:rPr sz="3600" u="sng" spc="3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</a:t>
            </a:r>
            <a:r>
              <a:rPr sz="3600" u="sng" spc="465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sng" spc="-15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	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100	</a:t>
            </a:r>
            <a:r>
              <a:rPr sz="2400" spc="25" dirty="0">
                <a:latin typeface="Arial"/>
                <a:cs typeface="Arial"/>
              </a:rPr>
              <a:t>=	</a:t>
            </a:r>
            <a:r>
              <a:rPr sz="2400" spc="-145" dirty="0">
                <a:latin typeface="Arial"/>
                <a:cs typeface="Arial"/>
              </a:rPr>
              <a:t>58.8%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7942" y="6238858"/>
            <a:ext cx="1361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  <a:tab pos="885190" algn="l"/>
              </a:tabLst>
            </a:pPr>
            <a:r>
              <a:rPr sz="2400" spc="-105" dirty="0">
                <a:latin typeface="Arial"/>
                <a:cs typeface="Arial"/>
              </a:rPr>
              <a:t>4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5	</a:t>
            </a:r>
            <a:r>
              <a:rPr sz="2400" spc="25" dirty="0">
                <a:latin typeface="Arial"/>
                <a:cs typeface="Arial"/>
              </a:rPr>
              <a:t>+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814" y="6004132"/>
            <a:ext cx="7480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08400" algn="l"/>
                <a:tab pos="4089400" algn="l"/>
                <a:tab pos="4686935" algn="l"/>
                <a:tab pos="5432425" algn="l"/>
                <a:tab pos="6336030" algn="l"/>
                <a:tab pos="6667500" algn="l"/>
              </a:tabLst>
            </a:pPr>
            <a:r>
              <a:rPr sz="2400" spc="-90" dirty="0">
                <a:latin typeface="Arial"/>
                <a:cs typeface="Arial"/>
              </a:rPr>
              <a:t>Percent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Positive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Agreement	</a:t>
            </a:r>
            <a:r>
              <a:rPr sz="2400" spc="25" dirty="0">
                <a:latin typeface="Arial"/>
                <a:cs typeface="Arial"/>
              </a:rPr>
              <a:t>=	</a:t>
            </a:r>
            <a:r>
              <a:rPr sz="3600" u="sng" spc="3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3600" u="sng" spc="-157" baseline="3472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	</a:t>
            </a:r>
            <a:r>
              <a:rPr sz="2400" spc="-90" dirty="0">
                <a:latin typeface="Arial"/>
                <a:cs typeface="Arial"/>
              </a:rPr>
              <a:t>x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100	</a:t>
            </a:r>
            <a:r>
              <a:rPr sz="2400" spc="25" dirty="0">
                <a:latin typeface="Arial"/>
                <a:cs typeface="Arial"/>
              </a:rPr>
              <a:t>=	</a:t>
            </a:r>
            <a:r>
              <a:rPr sz="2400" spc="-145" dirty="0">
                <a:latin typeface="Arial"/>
                <a:cs typeface="Arial"/>
              </a:rPr>
              <a:t>36.4%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233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15" dirty="0">
                <a:latin typeface="Arial"/>
                <a:cs typeface="Arial"/>
              </a:rPr>
              <a:t>Example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80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38353"/>
            <a:ext cx="47085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i="1" spc="-320" dirty="0">
                <a:latin typeface="Arial"/>
                <a:cs typeface="Arial"/>
              </a:rPr>
              <a:t>Observer </a:t>
            </a:r>
            <a:r>
              <a:rPr sz="3000" b="0" i="1" spc="-175" dirty="0">
                <a:latin typeface="Arial"/>
                <a:cs typeface="Arial"/>
              </a:rPr>
              <a:t>or </a:t>
            </a:r>
            <a:r>
              <a:rPr sz="3000" b="0" i="1" spc="-200" dirty="0">
                <a:latin typeface="Arial"/>
                <a:cs typeface="Arial"/>
              </a:rPr>
              <a:t>Instrument</a:t>
            </a:r>
            <a:r>
              <a:rPr sz="3000" b="0" i="1" spc="-500" dirty="0">
                <a:latin typeface="Arial"/>
                <a:cs typeface="Arial"/>
              </a:rPr>
              <a:t> </a:t>
            </a:r>
            <a:r>
              <a:rPr sz="3000" b="0" i="1" spc="-180" dirty="0">
                <a:latin typeface="Arial"/>
                <a:cs typeface="Arial"/>
              </a:rPr>
              <a:t>Variation:  </a:t>
            </a:r>
            <a:r>
              <a:rPr sz="3000" b="0" i="1" spc="-229" dirty="0">
                <a:latin typeface="Arial"/>
                <a:cs typeface="Arial"/>
              </a:rPr>
              <a:t>Overall </a:t>
            </a:r>
            <a:r>
              <a:rPr sz="3000" b="0" i="1" spc="-295" dirty="0">
                <a:latin typeface="Arial"/>
                <a:cs typeface="Arial"/>
              </a:rPr>
              <a:t>Percent</a:t>
            </a:r>
            <a:r>
              <a:rPr sz="3000" b="0" i="1" spc="-430" dirty="0">
                <a:latin typeface="Arial"/>
                <a:cs typeface="Arial"/>
              </a:rPr>
              <a:t> </a:t>
            </a:r>
            <a:r>
              <a:rPr sz="3000" b="0" i="1" spc="-275" dirty="0">
                <a:latin typeface="Arial"/>
                <a:cs typeface="Arial"/>
              </a:rPr>
              <a:t>Agreement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4254" y="2654045"/>
            <a:ext cx="355600" cy="368935"/>
          </a:xfrm>
          <a:custGeom>
            <a:avLst/>
            <a:gdLst/>
            <a:ahLst/>
            <a:cxnLst/>
            <a:rect l="l" t="t" r="r" b="b"/>
            <a:pathLst>
              <a:path w="355600" h="368935">
                <a:moveTo>
                  <a:pt x="355091" y="184404"/>
                </a:moveTo>
                <a:lnTo>
                  <a:pt x="348766" y="135290"/>
                </a:lnTo>
                <a:lnTo>
                  <a:pt x="330905" y="91214"/>
                </a:lnTo>
                <a:lnTo>
                  <a:pt x="303180" y="53911"/>
                </a:lnTo>
                <a:lnTo>
                  <a:pt x="267264" y="25117"/>
                </a:lnTo>
                <a:lnTo>
                  <a:pt x="224828" y="6568"/>
                </a:lnTo>
                <a:lnTo>
                  <a:pt x="177545" y="0"/>
                </a:lnTo>
                <a:lnTo>
                  <a:pt x="130263" y="6568"/>
                </a:lnTo>
                <a:lnTo>
                  <a:pt x="87827" y="25117"/>
                </a:lnTo>
                <a:lnTo>
                  <a:pt x="51911" y="53911"/>
                </a:lnTo>
                <a:lnTo>
                  <a:pt x="24186" y="91214"/>
                </a:lnTo>
                <a:lnTo>
                  <a:pt x="6325" y="135290"/>
                </a:lnTo>
                <a:lnTo>
                  <a:pt x="0" y="184404"/>
                </a:lnTo>
                <a:lnTo>
                  <a:pt x="6325" y="233253"/>
                </a:lnTo>
                <a:lnTo>
                  <a:pt x="24186" y="277255"/>
                </a:lnTo>
                <a:lnTo>
                  <a:pt x="51911" y="314610"/>
                </a:lnTo>
                <a:lnTo>
                  <a:pt x="87827" y="343520"/>
                </a:lnTo>
                <a:lnTo>
                  <a:pt x="130263" y="362186"/>
                </a:lnTo>
                <a:lnTo>
                  <a:pt x="177545" y="368808"/>
                </a:lnTo>
                <a:lnTo>
                  <a:pt x="224828" y="362186"/>
                </a:lnTo>
                <a:lnTo>
                  <a:pt x="267264" y="343520"/>
                </a:lnTo>
                <a:lnTo>
                  <a:pt x="303180" y="314610"/>
                </a:lnTo>
                <a:lnTo>
                  <a:pt x="330905" y="277255"/>
                </a:lnTo>
                <a:lnTo>
                  <a:pt x="348766" y="233253"/>
                </a:lnTo>
                <a:lnTo>
                  <a:pt x="355091" y="184404"/>
                </a:lnTo>
                <a:close/>
              </a:path>
            </a:pathLst>
          </a:custGeom>
          <a:solidFill>
            <a:srgbClr val="7A1A24">
              <a:alpha val="2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1500" y="3111245"/>
            <a:ext cx="356235" cy="368935"/>
          </a:xfrm>
          <a:custGeom>
            <a:avLst/>
            <a:gdLst/>
            <a:ahLst/>
            <a:cxnLst/>
            <a:rect l="l" t="t" r="r" b="b"/>
            <a:pathLst>
              <a:path w="356235" h="368935">
                <a:moveTo>
                  <a:pt x="355854" y="184404"/>
                </a:moveTo>
                <a:lnTo>
                  <a:pt x="349472" y="135290"/>
                </a:lnTo>
                <a:lnTo>
                  <a:pt x="331470" y="91214"/>
                </a:lnTo>
                <a:lnTo>
                  <a:pt x="303561" y="53911"/>
                </a:lnTo>
                <a:lnTo>
                  <a:pt x="267462" y="25117"/>
                </a:lnTo>
                <a:lnTo>
                  <a:pt x="224885" y="6568"/>
                </a:lnTo>
                <a:lnTo>
                  <a:pt x="177546" y="0"/>
                </a:lnTo>
                <a:lnTo>
                  <a:pt x="130263" y="6568"/>
                </a:lnTo>
                <a:lnTo>
                  <a:pt x="87827" y="25117"/>
                </a:lnTo>
                <a:lnTo>
                  <a:pt x="51911" y="53911"/>
                </a:lnTo>
                <a:lnTo>
                  <a:pt x="24186" y="91214"/>
                </a:lnTo>
                <a:lnTo>
                  <a:pt x="6325" y="135290"/>
                </a:lnTo>
                <a:lnTo>
                  <a:pt x="0" y="184404"/>
                </a:lnTo>
                <a:lnTo>
                  <a:pt x="6325" y="233253"/>
                </a:lnTo>
                <a:lnTo>
                  <a:pt x="24186" y="277255"/>
                </a:lnTo>
                <a:lnTo>
                  <a:pt x="51911" y="314610"/>
                </a:lnTo>
                <a:lnTo>
                  <a:pt x="87827" y="343520"/>
                </a:lnTo>
                <a:lnTo>
                  <a:pt x="130263" y="362186"/>
                </a:lnTo>
                <a:lnTo>
                  <a:pt x="177546" y="368808"/>
                </a:lnTo>
                <a:lnTo>
                  <a:pt x="224885" y="362186"/>
                </a:lnTo>
                <a:lnTo>
                  <a:pt x="267462" y="343520"/>
                </a:lnTo>
                <a:lnTo>
                  <a:pt x="303561" y="314610"/>
                </a:lnTo>
                <a:lnTo>
                  <a:pt x="331470" y="277255"/>
                </a:lnTo>
                <a:lnTo>
                  <a:pt x="349472" y="233253"/>
                </a:lnTo>
                <a:lnTo>
                  <a:pt x="355854" y="184404"/>
                </a:lnTo>
                <a:close/>
              </a:path>
            </a:pathLst>
          </a:custGeom>
          <a:solidFill>
            <a:srgbClr val="7A1A24">
              <a:alpha val="2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8746" y="3594353"/>
            <a:ext cx="356235" cy="368300"/>
          </a:xfrm>
          <a:custGeom>
            <a:avLst/>
            <a:gdLst/>
            <a:ahLst/>
            <a:cxnLst/>
            <a:rect l="l" t="t" r="r" b="b"/>
            <a:pathLst>
              <a:path w="356235" h="368300">
                <a:moveTo>
                  <a:pt x="355854" y="183642"/>
                </a:moveTo>
                <a:lnTo>
                  <a:pt x="349528" y="134849"/>
                </a:lnTo>
                <a:lnTo>
                  <a:pt x="331667" y="90988"/>
                </a:lnTo>
                <a:lnTo>
                  <a:pt x="303942" y="53816"/>
                </a:lnTo>
                <a:lnTo>
                  <a:pt x="268026" y="25089"/>
                </a:lnTo>
                <a:lnTo>
                  <a:pt x="225590" y="6565"/>
                </a:lnTo>
                <a:lnTo>
                  <a:pt x="178308" y="0"/>
                </a:lnTo>
                <a:lnTo>
                  <a:pt x="130968" y="6565"/>
                </a:lnTo>
                <a:lnTo>
                  <a:pt x="88392" y="25089"/>
                </a:lnTo>
                <a:lnTo>
                  <a:pt x="52292" y="53816"/>
                </a:lnTo>
                <a:lnTo>
                  <a:pt x="24384" y="90988"/>
                </a:lnTo>
                <a:lnTo>
                  <a:pt x="6381" y="134849"/>
                </a:lnTo>
                <a:lnTo>
                  <a:pt x="0" y="183642"/>
                </a:lnTo>
                <a:lnTo>
                  <a:pt x="6381" y="232755"/>
                </a:lnTo>
                <a:lnTo>
                  <a:pt x="24384" y="276831"/>
                </a:lnTo>
                <a:lnTo>
                  <a:pt x="52292" y="314134"/>
                </a:lnTo>
                <a:lnTo>
                  <a:pt x="88392" y="342928"/>
                </a:lnTo>
                <a:lnTo>
                  <a:pt x="130968" y="361477"/>
                </a:lnTo>
                <a:lnTo>
                  <a:pt x="178308" y="368046"/>
                </a:lnTo>
                <a:lnTo>
                  <a:pt x="225590" y="361477"/>
                </a:lnTo>
                <a:lnTo>
                  <a:pt x="268026" y="342928"/>
                </a:lnTo>
                <a:lnTo>
                  <a:pt x="303942" y="314134"/>
                </a:lnTo>
                <a:lnTo>
                  <a:pt x="331667" y="276831"/>
                </a:lnTo>
                <a:lnTo>
                  <a:pt x="349528" y="232755"/>
                </a:lnTo>
                <a:lnTo>
                  <a:pt x="355854" y="183642"/>
                </a:lnTo>
                <a:close/>
              </a:path>
            </a:pathLst>
          </a:custGeom>
          <a:solidFill>
            <a:srgbClr val="7A1A24">
              <a:alpha val="2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8945" y="4089653"/>
            <a:ext cx="356235" cy="368300"/>
          </a:xfrm>
          <a:custGeom>
            <a:avLst/>
            <a:gdLst/>
            <a:ahLst/>
            <a:cxnLst/>
            <a:rect l="l" t="t" r="r" b="b"/>
            <a:pathLst>
              <a:path w="356234" h="368300">
                <a:moveTo>
                  <a:pt x="355853" y="183642"/>
                </a:moveTo>
                <a:lnTo>
                  <a:pt x="349528" y="134849"/>
                </a:lnTo>
                <a:lnTo>
                  <a:pt x="331667" y="90988"/>
                </a:lnTo>
                <a:lnTo>
                  <a:pt x="303942" y="53816"/>
                </a:lnTo>
                <a:lnTo>
                  <a:pt x="268026" y="25089"/>
                </a:lnTo>
                <a:lnTo>
                  <a:pt x="225590" y="6565"/>
                </a:lnTo>
                <a:lnTo>
                  <a:pt x="178307" y="0"/>
                </a:lnTo>
                <a:lnTo>
                  <a:pt x="130968" y="6565"/>
                </a:lnTo>
                <a:lnTo>
                  <a:pt x="88391" y="25089"/>
                </a:lnTo>
                <a:lnTo>
                  <a:pt x="52292" y="53816"/>
                </a:lnTo>
                <a:lnTo>
                  <a:pt x="24383" y="90988"/>
                </a:lnTo>
                <a:lnTo>
                  <a:pt x="6381" y="134849"/>
                </a:lnTo>
                <a:lnTo>
                  <a:pt x="0" y="183642"/>
                </a:lnTo>
                <a:lnTo>
                  <a:pt x="6381" y="232755"/>
                </a:lnTo>
                <a:lnTo>
                  <a:pt x="24383" y="276831"/>
                </a:lnTo>
                <a:lnTo>
                  <a:pt x="52292" y="314134"/>
                </a:lnTo>
                <a:lnTo>
                  <a:pt x="88391" y="342928"/>
                </a:lnTo>
                <a:lnTo>
                  <a:pt x="130968" y="361477"/>
                </a:lnTo>
                <a:lnTo>
                  <a:pt x="178307" y="368046"/>
                </a:lnTo>
                <a:lnTo>
                  <a:pt x="225590" y="361477"/>
                </a:lnTo>
                <a:lnTo>
                  <a:pt x="268026" y="342928"/>
                </a:lnTo>
                <a:lnTo>
                  <a:pt x="303942" y="314134"/>
                </a:lnTo>
                <a:lnTo>
                  <a:pt x="331667" y="276831"/>
                </a:lnTo>
                <a:lnTo>
                  <a:pt x="349528" y="232755"/>
                </a:lnTo>
                <a:lnTo>
                  <a:pt x="355853" y="183642"/>
                </a:lnTo>
                <a:close/>
              </a:path>
            </a:pathLst>
          </a:custGeom>
          <a:solidFill>
            <a:srgbClr val="7A1A24">
              <a:alpha val="2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5231" y="1635455"/>
          <a:ext cx="7927974" cy="3685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20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20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Reading</a:t>
                      </a:r>
                      <a:r>
                        <a:rPr sz="205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#2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Reading</a:t>
                      </a:r>
                      <a:r>
                        <a:rPr sz="205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#1</a:t>
                      </a:r>
                      <a:endParaRPr sz="205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6350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Abnormal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Suspect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Doubtful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821">
                <a:tc>
                  <a:txBody>
                    <a:bodyPr/>
                    <a:lstStyle/>
                    <a:p>
                      <a:pPr marR="215900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A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B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D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822"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205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E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19"/>
                        </a:lnSpc>
                      </a:pPr>
                      <a:r>
                        <a:rPr sz="2400" b="1" dirty="0">
                          <a:solidFill>
                            <a:srgbClr val="7A1A24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2010"/>
                        </a:lnSpc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F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G</a:t>
                      </a:r>
                      <a:endParaRPr sz="2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175"/>
                        </a:lnSpc>
                      </a:pPr>
                      <a:r>
                        <a:rPr sz="2400" b="1" dirty="0">
                          <a:solidFill>
                            <a:srgbClr val="7A1A24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H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ubtful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I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J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K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45"/>
                        </a:lnSpc>
                        <a:spcBef>
                          <a:spcPts val="475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L</a:t>
                      </a:r>
                      <a:endParaRPr sz="2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170"/>
                        </a:lnSpc>
                      </a:pPr>
                      <a:r>
                        <a:rPr sz="2400" b="1" dirty="0">
                          <a:solidFill>
                            <a:srgbClr val="7A1A24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822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20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70905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M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N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O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50" dirty="0">
                          <a:latin typeface="Arial"/>
                          <a:cs typeface="Arial"/>
                        </a:rPr>
                        <a:t>P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571">
                <a:tc gridSpan="5">
                  <a:txBody>
                    <a:bodyPr/>
                    <a:lstStyle/>
                    <a:p>
                      <a:pPr algn="ctr">
                        <a:lnSpc>
                          <a:spcPts val="2020"/>
                        </a:lnSpc>
                        <a:spcBef>
                          <a:spcPts val="1675"/>
                        </a:spcBef>
                      </a:pPr>
                      <a:r>
                        <a:rPr sz="2050" spc="-60" dirty="0">
                          <a:latin typeface="Arial"/>
                          <a:cs typeface="Arial"/>
                        </a:rPr>
                        <a:t>Percent</a:t>
                      </a:r>
                      <a:r>
                        <a:rPr sz="205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-30" dirty="0">
                          <a:latin typeface="Arial"/>
                          <a:cs typeface="Arial"/>
                        </a:rPr>
                        <a:t>agreement</a:t>
                      </a:r>
                      <a:r>
                        <a:rPr sz="205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1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0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75" u="sng" spc="-142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</a:t>
                      </a:r>
                      <a:r>
                        <a:rPr sz="3075" u="sng" spc="-465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3075" u="sng" spc="22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Symbol"/>
                          <a:cs typeface="Symbol"/>
                        </a:rPr>
                        <a:t></a:t>
                      </a:r>
                      <a:r>
                        <a:rPr sz="3075" u="sng" spc="22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</a:t>
                      </a:r>
                      <a:r>
                        <a:rPr sz="3075" u="sng" spc="22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Symbol"/>
                          <a:cs typeface="Symbol"/>
                        </a:rPr>
                        <a:t></a:t>
                      </a:r>
                      <a:r>
                        <a:rPr sz="3075" u="sng" spc="22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</a:t>
                      </a:r>
                      <a:r>
                        <a:rPr sz="3075" u="sng" spc="-367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3075" u="sng" spc="-75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Symbol"/>
                          <a:cs typeface="Symbol"/>
                        </a:rPr>
                        <a:t></a:t>
                      </a:r>
                      <a:r>
                        <a:rPr sz="3075" u="sng" spc="-75" baseline="338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</a:t>
                      </a:r>
                      <a:r>
                        <a:rPr sz="3075" spc="-434" baseline="338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-6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050" spc="-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-75" dirty="0">
                          <a:latin typeface="Arial"/>
                          <a:cs typeface="Arial"/>
                        </a:rPr>
                        <a:t>100</a:t>
                      </a:r>
                      <a:endParaRPr sz="2050">
                        <a:latin typeface="Arial"/>
                        <a:cs typeface="Arial"/>
                      </a:endParaRPr>
                    </a:p>
                    <a:p>
                      <a:pPr marL="1764664" algn="ctr">
                        <a:lnSpc>
                          <a:spcPts val="2020"/>
                        </a:lnSpc>
                      </a:pPr>
                      <a:r>
                        <a:rPr sz="2050" spc="-40" dirty="0">
                          <a:latin typeface="Arial"/>
                          <a:cs typeface="Arial"/>
                        </a:rPr>
                        <a:t>Total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212725" marB="0">
                    <a:lnL w="9525">
                      <a:solidFill>
                        <a:srgbClr val="C0C0C0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9525">
                      <a:solidFill>
                        <a:srgbClr val="C0C0C0"/>
                      </a:solidFill>
                      <a:prstDash val="solid"/>
                    </a:lnT>
                    <a:lnB w="9525">
                      <a:solidFill>
                        <a:srgbClr val="C0C0C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81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3483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90" dirty="0">
                <a:latin typeface="Arial"/>
                <a:cs typeface="Arial"/>
              </a:rPr>
              <a:t>Outcome </a:t>
            </a:r>
            <a:r>
              <a:rPr sz="3000" b="0" i="1" spc="-140" dirty="0">
                <a:latin typeface="Arial"/>
                <a:cs typeface="Arial"/>
              </a:rPr>
              <a:t>of </a:t>
            </a:r>
            <a:r>
              <a:rPr sz="3000" b="0" i="1" spc="-350" dirty="0">
                <a:latin typeface="Arial"/>
                <a:cs typeface="Arial"/>
              </a:rPr>
              <a:t>Test</a:t>
            </a:r>
            <a:r>
              <a:rPr sz="3000" b="0" i="1" spc="-580" dirty="0">
                <a:latin typeface="Arial"/>
                <a:cs typeface="Arial"/>
              </a:rPr>
              <a:t> </a:t>
            </a:r>
            <a:r>
              <a:rPr sz="3000" b="0" i="1" spc="-330" dirty="0">
                <a:latin typeface="Arial"/>
                <a:cs typeface="Arial"/>
              </a:rPr>
              <a:t>Results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554" y="1180338"/>
            <a:ext cx="4640580" cy="1350645"/>
            <a:chOff x="622554" y="1180338"/>
            <a:chExt cx="4640580" cy="1350645"/>
          </a:xfrm>
        </p:grpSpPr>
        <p:sp>
          <p:nvSpPr>
            <p:cNvPr id="5" name="object 5"/>
            <p:cNvSpPr/>
            <p:nvPr/>
          </p:nvSpPr>
          <p:spPr>
            <a:xfrm>
              <a:off x="2885693" y="2240280"/>
              <a:ext cx="114300" cy="290830"/>
            </a:xfrm>
            <a:custGeom>
              <a:avLst/>
              <a:gdLst/>
              <a:ahLst/>
              <a:cxnLst/>
              <a:rect l="l" t="t" r="r" b="b"/>
              <a:pathLst>
                <a:path w="114300" h="290830">
                  <a:moveTo>
                    <a:pt x="114300" y="11430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95249"/>
                  </a:lnTo>
                  <a:lnTo>
                    <a:pt x="76200" y="95249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114300" h="290830">
                  <a:moveTo>
                    <a:pt x="76200" y="114300"/>
                  </a:moveTo>
                  <a:lnTo>
                    <a:pt x="76200" y="95249"/>
                  </a:lnTo>
                  <a:lnTo>
                    <a:pt x="38100" y="95249"/>
                  </a:lnTo>
                  <a:lnTo>
                    <a:pt x="38100" y="114300"/>
                  </a:lnTo>
                  <a:lnTo>
                    <a:pt x="76200" y="114300"/>
                  </a:lnTo>
                  <a:close/>
                </a:path>
                <a:path w="114300" h="290830">
                  <a:moveTo>
                    <a:pt x="76200" y="290321"/>
                  </a:moveTo>
                  <a:lnTo>
                    <a:pt x="76200" y="114300"/>
                  </a:lnTo>
                  <a:lnTo>
                    <a:pt x="38100" y="114300"/>
                  </a:lnTo>
                  <a:lnTo>
                    <a:pt x="38100" y="290321"/>
                  </a:lnTo>
                  <a:lnTo>
                    <a:pt x="76200" y="290321"/>
                  </a:lnTo>
                  <a:close/>
                </a:path>
              </a:pathLst>
            </a:custGeom>
            <a:solidFill>
              <a:srgbClr val="F57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554" y="2228850"/>
              <a:ext cx="4640580" cy="0"/>
            </a:xfrm>
            <a:custGeom>
              <a:avLst/>
              <a:gdLst/>
              <a:ahLst/>
              <a:cxnLst/>
              <a:rect l="l" t="t" r="r" b="b"/>
              <a:pathLst>
                <a:path w="4640580">
                  <a:moveTo>
                    <a:pt x="0" y="0"/>
                  </a:moveTo>
                  <a:lnTo>
                    <a:pt x="46405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7344" y="1199388"/>
              <a:ext cx="4191000" cy="1009015"/>
            </a:xfrm>
            <a:custGeom>
              <a:avLst/>
              <a:gdLst/>
              <a:ahLst/>
              <a:cxnLst/>
              <a:rect l="l" t="t" r="r" b="b"/>
              <a:pathLst>
                <a:path w="4191000" h="1009014">
                  <a:moveTo>
                    <a:pt x="0" y="1005077"/>
                  </a:moveTo>
                  <a:lnTo>
                    <a:pt x="42640" y="972284"/>
                  </a:lnTo>
                  <a:lnTo>
                    <a:pt x="85285" y="939521"/>
                  </a:lnTo>
                  <a:lnTo>
                    <a:pt x="127938" y="906820"/>
                  </a:lnTo>
                  <a:lnTo>
                    <a:pt x="170600" y="874212"/>
                  </a:lnTo>
                  <a:lnTo>
                    <a:pt x="213276" y="841729"/>
                  </a:lnTo>
                  <a:lnTo>
                    <a:pt x="255966" y="809400"/>
                  </a:lnTo>
                  <a:lnTo>
                    <a:pt x="298675" y="777258"/>
                  </a:lnTo>
                  <a:lnTo>
                    <a:pt x="341404" y="745334"/>
                  </a:lnTo>
                  <a:lnTo>
                    <a:pt x="384156" y="713658"/>
                  </a:lnTo>
                  <a:lnTo>
                    <a:pt x="426935" y="682261"/>
                  </a:lnTo>
                  <a:lnTo>
                    <a:pt x="469741" y="651175"/>
                  </a:lnTo>
                  <a:lnTo>
                    <a:pt x="512579" y="620430"/>
                  </a:lnTo>
                  <a:lnTo>
                    <a:pt x="555451" y="590058"/>
                  </a:lnTo>
                  <a:lnTo>
                    <a:pt x="598358" y="560089"/>
                  </a:lnTo>
                  <a:lnTo>
                    <a:pt x="641305" y="530555"/>
                  </a:lnTo>
                  <a:lnTo>
                    <a:pt x="684294" y="501487"/>
                  </a:lnTo>
                  <a:lnTo>
                    <a:pt x="727326" y="472915"/>
                  </a:lnTo>
                  <a:lnTo>
                    <a:pt x="770406" y="444872"/>
                  </a:lnTo>
                  <a:lnTo>
                    <a:pt x="813535" y="417387"/>
                  </a:lnTo>
                  <a:lnTo>
                    <a:pt x="856716" y="390492"/>
                  </a:lnTo>
                  <a:lnTo>
                    <a:pt x="899952" y="364218"/>
                  </a:lnTo>
                  <a:lnTo>
                    <a:pt x="943246" y="338597"/>
                  </a:lnTo>
                  <a:lnTo>
                    <a:pt x="986599" y="313658"/>
                  </a:lnTo>
                  <a:lnTo>
                    <a:pt x="1030015" y="289433"/>
                  </a:lnTo>
                  <a:lnTo>
                    <a:pt x="1073496" y="265954"/>
                  </a:lnTo>
                  <a:lnTo>
                    <a:pt x="1117046" y="243250"/>
                  </a:lnTo>
                  <a:lnTo>
                    <a:pt x="1160666" y="221354"/>
                  </a:lnTo>
                  <a:lnTo>
                    <a:pt x="1204359" y="200296"/>
                  </a:lnTo>
                  <a:lnTo>
                    <a:pt x="1248127" y="180108"/>
                  </a:lnTo>
                  <a:lnTo>
                    <a:pt x="1291975" y="160820"/>
                  </a:lnTo>
                  <a:lnTo>
                    <a:pt x="1335903" y="142463"/>
                  </a:lnTo>
                  <a:lnTo>
                    <a:pt x="1379915" y="125069"/>
                  </a:lnTo>
                  <a:lnTo>
                    <a:pt x="1424013" y="108668"/>
                  </a:lnTo>
                  <a:lnTo>
                    <a:pt x="1468201" y="93292"/>
                  </a:lnTo>
                  <a:lnTo>
                    <a:pt x="1512480" y="78972"/>
                  </a:lnTo>
                  <a:lnTo>
                    <a:pt x="1556853" y="65738"/>
                  </a:lnTo>
                  <a:lnTo>
                    <a:pt x="1601323" y="53622"/>
                  </a:lnTo>
                  <a:lnTo>
                    <a:pt x="1645892" y="42655"/>
                  </a:lnTo>
                  <a:lnTo>
                    <a:pt x="1690564" y="32868"/>
                  </a:lnTo>
                  <a:lnTo>
                    <a:pt x="1735340" y="24291"/>
                  </a:lnTo>
                  <a:lnTo>
                    <a:pt x="1780224" y="16957"/>
                  </a:lnTo>
                  <a:lnTo>
                    <a:pt x="1825218" y="10895"/>
                  </a:lnTo>
                  <a:lnTo>
                    <a:pt x="1870324" y="6138"/>
                  </a:lnTo>
                  <a:lnTo>
                    <a:pt x="1915546" y="2715"/>
                  </a:lnTo>
                  <a:lnTo>
                    <a:pt x="1960885" y="659"/>
                  </a:lnTo>
                  <a:lnTo>
                    <a:pt x="2006345" y="0"/>
                  </a:lnTo>
                  <a:lnTo>
                    <a:pt x="2049136" y="626"/>
                  </a:lnTo>
                  <a:lnTo>
                    <a:pt x="2092039" y="2486"/>
                  </a:lnTo>
                  <a:lnTo>
                    <a:pt x="2135052" y="5556"/>
                  </a:lnTo>
                  <a:lnTo>
                    <a:pt x="2178171" y="9810"/>
                  </a:lnTo>
                  <a:lnTo>
                    <a:pt x="2221395" y="15221"/>
                  </a:lnTo>
                  <a:lnTo>
                    <a:pt x="2264722" y="21764"/>
                  </a:lnTo>
                  <a:lnTo>
                    <a:pt x="2308149" y="29413"/>
                  </a:lnTo>
                  <a:lnTo>
                    <a:pt x="2351673" y="38143"/>
                  </a:lnTo>
                  <a:lnTo>
                    <a:pt x="2395293" y="47927"/>
                  </a:lnTo>
                  <a:lnTo>
                    <a:pt x="2439005" y="58741"/>
                  </a:lnTo>
                  <a:lnTo>
                    <a:pt x="2482808" y="70558"/>
                  </a:lnTo>
                  <a:lnTo>
                    <a:pt x="2526699" y="83352"/>
                  </a:lnTo>
                  <a:lnTo>
                    <a:pt x="2570676" y="97099"/>
                  </a:lnTo>
                  <a:lnTo>
                    <a:pt x="2614737" y="111771"/>
                  </a:lnTo>
                  <a:lnTo>
                    <a:pt x="2658879" y="127344"/>
                  </a:lnTo>
                  <a:lnTo>
                    <a:pt x="2703099" y="143792"/>
                  </a:lnTo>
                  <a:lnTo>
                    <a:pt x="2747395" y="161089"/>
                  </a:lnTo>
                  <a:lnTo>
                    <a:pt x="2791766" y="179208"/>
                  </a:lnTo>
                  <a:lnTo>
                    <a:pt x="2836208" y="198126"/>
                  </a:lnTo>
                  <a:lnTo>
                    <a:pt x="2880719" y="217815"/>
                  </a:lnTo>
                  <a:lnTo>
                    <a:pt x="2925298" y="238250"/>
                  </a:lnTo>
                  <a:lnTo>
                    <a:pt x="2969940" y="259406"/>
                  </a:lnTo>
                  <a:lnTo>
                    <a:pt x="3014645" y="281256"/>
                  </a:lnTo>
                  <a:lnTo>
                    <a:pt x="3059409" y="303775"/>
                  </a:lnTo>
                  <a:lnTo>
                    <a:pt x="3104231" y="326937"/>
                  </a:lnTo>
                  <a:lnTo>
                    <a:pt x="3149108" y="350716"/>
                  </a:lnTo>
                  <a:lnTo>
                    <a:pt x="3194037" y="375088"/>
                  </a:lnTo>
                  <a:lnTo>
                    <a:pt x="3239017" y="400025"/>
                  </a:lnTo>
                  <a:lnTo>
                    <a:pt x="3284045" y="425503"/>
                  </a:lnTo>
                  <a:lnTo>
                    <a:pt x="3329118" y="451495"/>
                  </a:lnTo>
                  <a:lnTo>
                    <a:pt x="3374234" y="477976"/>
                  </a:lnTo>
                  <a:lnTo>
                    <a:pt x="3419391" y="504919"/>
                  </a:lnTo>
                  <a:lnTo>
                    <a:pt x="3464586" y="532301"/>
                  </a:lnTo>
                  <a:lnTo>
                    <a:pt x="3509818" y="560094"/>
                  </a:lnTo>
                  <a:lnTo>
                    <a:pt x="3555083" y="588272"/>
                  </a:lnTo>
                  <a:lnTo>
                    <a:pt x="3600379" y="616811"/>
                  </a:lnTo>
                  <a:lnTo>
                    <a:pt x="3645704" y="645685"/>
                  </a:lnTo>
                  <a:lnTo>
                    <a:pt x="3691056" y="674867"/>
                  </a:lnTo>
                  <a:lnTo>
                    <a:pt x="3736432" y="704332"/>
                  </a:lnTo>
                  <a:lnTo>
                    <a:pt x="3781830" y="734054"/>
                  </a:lnTo>
                  <a:lnTo>
                    <a:pt x="3827247" y="764008"/>
                  </a:lnTo>
                  <a:lnTo>
                    <a:pt x="3872681" y="794168"/>
                  </a:lnTo>
                  <a:lnTo>
                    <a:pt x="3918130" y="824508"/>
                  </a:lnTo>
                  <a:lnTo>
                    <a:pt x="3963591" y="855002"/>
                  </a:lnTo>
                  <a:lnTo>
                    <a:pt x="4009063" y="885625"/>
                  </a:lnTo>
                  <a:lnTo>
                    <a:pt x="4054541" y="916350"/>
                  </a:lnTo>
                  <a:lnTo>
                    <a:pt x="4100025" y="947153"/>
                  </a:lnTo>
                  <a:lnTo>
                    <a:pt x="4145512" y="978007"/>
                  </a:lnTo>
                  <a:lnTo>
                    <a:pt x="4191000" y="10088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21402" y="1731686"/>
            <a:ext cx="264922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75" dirty="0">
                <a:solidFill>
                  <a:srgbClr val="7F7F7F"/>
                </a:solidFill>
                <a:latin typeface="Arial"/>
                <a:cs typeface="Arial"/>
              </a:rPr>
              <a:t>Valid </a:t>
            </a:r>
            <a:r>
              <a:rPr sz="2400" spc="45" dirty="0">
                <a:solidFill>
                  <a:srgbClr val="7F7F7F"/>
                </a:solidFill>
                <a:latin typeface="Arial"/>
                <a:cs typeface="Arial"/>
              </a:rPr>
              <a:t>but </a:t>
            </a:r>
            <a:r>
              <a:rPr sz="2400" spc="35" dirty="0">
                <a:solidFill>
                  <a:srgbClr val="7F7F7F"/>
                </a:solidFill>
                <a:latin typeface="Arial"/>
                <a:cs typeface="Arial"/>
              </a:rPr>
              <a:t>not</a:t>
            </a:r>
            <a:r>
              <a:rPr sz="2400" spc="-4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7F7F7F"/>
                </a:solidFill>
                <a:latin typeface="Arial"/>
                <a:cs typeface="Arial"/>
              </a:rPr>
              <a:t>reliable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9200" y="1663445"/>
            <a:ext cx="2895600" cy="457200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635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50"/>
              </a:spcBef>
            </a:pPr>
            <a:r>
              <a:rPr sz="2400" spc="-75" dirty="0">
                <a:latin typeface="Arial"/>
                <a:cs typeface="Arial"/>
              </a:rPr>
              <a:t>Valid </a:t>
            </a:r>
            <a:r>
              <a:rPr sz="2400" spc="45" dirty="0">
                <a:latin typeface="Arial"/>
                <a:cs typeface="Arial"/>
              </a:rPr>
              <a:t>but </a:t>
            </a:r>
            <a:r>
              <a:rPr sz="2400" spc="35" dirty="0">
                <a:latin typeface="Arial"/>
                <a:cs typeface="Arial"/>
              </a:rPr>
              <a:t>not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reliable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1252" y="3598678"/>
            <a:ext cx="219138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75" dirty="0">
                <a:solidFill>
                  <a:srgbClr val="7F7F7F"/>
                </a:solidFill>
                <a:latin typeface="Arial"/>
                <a:cs typeface="Arial"/>
              </a:rPr>
              <a:t>Valid </a:t>
            </a:r>
            <a:r>
              <a:rPr sz="2400" spc="-55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2400" spc="-3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7F7F7F"/>
                </a:solidFill>
                <a:latin typeface="Arial"/>
                <a:cs typeface="Arial"/>
              </a:rPr>
              <a:t>reliable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9200" y="3530346"/>
            <a:ext cx="2438400" cy="457200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698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55"/>
              </a:spcBef>
            </a:pPr>
            <a:r>
              <a:rPr sz="2400" spc="-75" dirty="0">
                <a:latin typeface="Arial"/>
                <a:cs typeface="Arial"/>
              </a:rPr>
              <a:t>Valid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reliable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1252" y="5401562"/>
            <a:ext cx="268922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5"/>
              </a:lnSpc>
            </a:pPr>
            <a:r>
              <a:rPr sz="2400" spc="-95" dirty="0">
                <a:solidFill>
                  <a:srgbClr val="7F7F7F"/>
                </a:solidFill>
                <a:latin typeface="Arial"/>
                <a:cs typeface="Arial"/>
              </a:rPr>
              <a:t>Reliable </a:t>
            </a:r>
            <a:r>
              <a:rPr sz="2400" spc="45" dirty="0">
                <a:solidFill>
                  <a:srgbClr val="7F7F7F"/>
                </a:solidFill>
                <a:latin typeface="Arial"/>
                <a:cs typeface="Arial"/>
              </a:rPr>
              <a:t>but </a:t>
            </a:r>
            <a:r>
              <a:rPr sz="2400" spc="35" dirty="0">
                <a:solidFill>
                  <a:srgbClr val="7F7F7F"/>
                </a:solidFill>
                <a:latin typeface="Arial"/>
                <a:cs typeface="Arial"/>
              </a:rPr>
              <a:t>not</a:t>
            </a:r>
            <a:r>
              <a:rPr sz="2400" spc="-50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7F7F7F"/>
                </a:solidFill>
                <a:latin typeface="Arial"/>
                <a:cs typeface="Arial"/>
              </a:rPr>
              <a:t>valid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9200" y="5334000"/>
            <a:ext cx="2935605" cy="457200"/>
          </a:xfrm>
          <a:prstGeom prst="rect">
            <a:avLst/>
          </a:prstGeom>
          <a:solidFill>
            <a:srgbClr val="AAD2AF"/>
          </a:solidFill>
        </p:spPr>
        <p:txBody>
          <a:bodyPr vert="horz" wrap="square" lIns="0" tIns="571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45"/>
              </a:spcBef>
            </a:pPr>
            <a:r>
              <a:rPr sz="2400" spc="-95" dirty="0">
                <a:latin typeface="Arial"/>
                <a:cs typeface="Arial"/>
              </a:rPr>
              <a:t>Reliable </a:t>
            </a:r>
            <a:r>
              <a:rPr sz="2400" spc="45" dirty="0">
                <a:latin typeface="Arial"/>
                <a:cs typeface="Arial"/>
              </a:rPr>
              <a:t>but </a:t>
            </a:r>
            <a:r>
              <a:rPr sz="2400" spc="35" dirty="0">
                <a:latin typeface="Arial"/>
                <a:cs typeface="Arial"/>
              </a:rPr>
              <a:t>not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valid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3555" y="1174530"/>
            <a:ext cx="1450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3555" y="3054474"/>
            <a:ext cx="1450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3555" y="4921310"/>
            <a:ext cx="1450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latin typeface="Arial"/>
                <a:cs typeface="Arial"/>
              </a:rPr>
              <a:t>Test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044" y="6330887"/>
            <a:ext cx="1346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Arial"/>
                <a:cs typeface="Arial"/>
              </a:rPr>
              <a:t>True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2554" y="2676144"/>
            <a:ext cx="4640580" cy="3905250"/>
            <a:chOff x="622554" y="2676144"/>
            <a:chExt cx="4640580" cy="3905250"/>
          </a:xfrm>
        </p:grpSpPr>
        <p:sp>
          <p:nvSpPr>
            <p:cNvPr id="19" name="object 19"/>
            <p:cNvSpPr/>
            <p:nvPr/>
          </p:nvSpPr>
          <p:spPr>
            <a:xfrm>
              <a:off x="2416302" y="2695194"/>
              <a:ext cx="1053465" cy="1584325"/>
            </a:xfrm>
            <a:custGeom>
              <a:avLst/>
              <a:gdLst/>
              <a:ahLst/>
              <a:cxnLst/>
              <a:rect l="l" t="t" r="r" b="b"/>
              <a:pathLst>
                <a:path w="1053464" h="1584325">
                  <a:moveTo>
                    <a:pt x="0" y="1584198"/>
                  </a:moveTo>
                  <a:lnTo>
                    <a:pt x="54102" y="1520190"/>
                  </a:lnTo>
                  <a:lnTo>
                    <a:pt x="110489" y="1393698"/>
                  </a:lnTo>
                  <a:lnTo>
                    <a:pt x="165353" y="1203960"/>
                  </a:lnTo>
                  <a:lnTo>
                    <a:pt x="220979" y="950976"/>
                  </a:lnTo>
                  <a:lnTo>
                    <a:pt x="276605" y="697230"/>
                  </a:lnTo>
                  <a:lnTo>
                    <a:pt x="332231" y="381000"/>
                  </a:lnTo>
                  <a:lnTo>
                    <a:pt x="387857" y="190500"/>
                  </a:lnTo>
                  <a:lnTo>
                    <a:pt x="442721" y="63246"/>
                  </a:lnTo>
                  <a:lnTo>
                    <a:pt x="498347" y="0"/>
                  </a:lnTo>
                  <a:lnTo>
                    <a:pt x="553973" y="0"/>
                  </a:lnTo>
                  <a:lnTo>
                    <a:pt x="609599" y="63246"/>
                  </a:lnTo>
                  <a:lnTo>
                    <a:pt x="664463" y="190500"/>
                  </a:lnTo>
                  <a:lnTo>
                    <a:pt x="720851" y="381000"/>
                  </a:lnTo>
                  <a:lnTo>
                    <a:pt x="775715" y="697230"/>
                  </a:lnTo>
                  <a:lnTo>
                    <a:pt x="831341" y="950976"/>
                  </a:lnTo>
                  <a:lnTo>
                    <a:pt x="886968" y="1203960"/>
                  </a:lnTo>
                  <a:lnTo>
                    <a:pt x="941832" y="1393698"/>
                  </a:lnTo>
                  <a:lnTo>
                    <a:pt x="998219" y="1520190"/>
                  </a:lnTo>
                  <a:lnTo>
                    <a:pt x="1053084" y="158419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2554" y="4324350"/>
              <a:ext cx="4640580" cy="0"/>
            </a:xfrm>
            <a:custGeom>
              <a:avLst/>
              <a:gdLst/>
              <a:ahLst/>
              <a:cxnLst/>
              <a:rect l="l" t="t" r="r" b="b"/>
              <a:pathLst>
                <a:path w="4640580">
                  <a:moveTo>
                    <a:pt x="0" y="0"/>
                  </a:moveTo>
                  <a:lnTo>
                    <a:pt x="46405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8421" y="4527804"/>
              <a:ext cx="779145" cy="1711960"/>
            </a:xfrm>
            <a:custGeom>
              <a:avLst/>
              <a:gdLst/>
              <a:ahLst/>
              <a:cxnLst/>
              <a:rect l="l" t="t" r="r" b="b"/>
              <a:pathLst>
                <a:path w="779145" h="1711960">
                  <a:moveTo>
                    <a:pt x="0" y="1711452"/>
                  </a:moveTo>
                  <a:lnTo>
                    <a:pt x="41148" y="1643633"/>
                  </a:lnTo>
                  <a:lnTo>
                    <a:pt x="56387" y="1605533"/>
                  </a:lnTo>
                  <a:lnTo>
                    <a:pt x="82296" y="1507236"/>
                  </a:lnTo>
                  <a:lnTo>
                    <a:pt x="105155" y="1405127"/>
                  </a:lnTo>
                  <a:lnTo>
                    <a:pt x="123443" y="1301495"/>
                  </a:lnTo>
                  <a:lnTo>
                    <a:pt x="144779" y="1165097"/>
                  </a:lnTo>
                  <a:lnTo>
                    <a:pt x="163829" y="1028700"/>
                  </a:lnTo>
                  <a:lnTo>
                    <a:pt x="204977" y="755141"/>
                  </a:lnTo>
                  <a:lnTo>
                    <a:pt x="223265" y="584454"/>
                  </a:lnTo>
                  <a:lnTo>
                    <a:pt x="229487" y="533514"/>
                  </a:lnTo>
                  <a:lnTo>
                    <a:pt x="236043" y="482495"/>
                  </a:lnTo>
                  <a:lnTo>
                    <a:pt x="243123" y="431475"/>
                  </a:lnTo>
                  <a:lnTo>
                    <a:pt x="250917" y="380534"/>
                  </a:lnTo>
                  <a:lnTo>
                    <a:pt x="259615" y="329751"/>
                  </a:lnTo>
                  <a:lnTo>
                    <a:pt x="269405" y="279203"/>
                  </a:lnTo>
                  <a:lnTo>
                    <a:pt x="280477" y="228970"/>
                  </a:lnTo>
                  <a:lnTo>
                    <a:pt x="293021" y="179131"/>
                  </a:lnTo>
                  <a:lnTo>
                    <a:pt x="307225" y="129765"/>
                  </a:lnTo>
                  <a:lnTo>
                    <a:pt x="323280" y="80950"/>
                  </a:lnTo>
                  <a:lnTo>
                    <a:pt x="341375" y="32765"/>
                  </a:lnTo>
                  <a:lnTo>
                    <a:pt x="368807" y="3047"/>
                  </a:lnTo>
                  <a:lnTo>
                    <a:pt x="389381" y="0"/>
                  </a:lnTo>
                  <a:lnTo>
                    <a:pt x="409955" y="3047"/>
                  </a:lnTo>
                  <a:lnTo>
                    <a:pt x="427481" y="16001"/>
                  </a:lnTo>
                  <a:lnTo>
                    <a:pt x="437387" y="32765"/>
                  </a:lnTo>
                  <a:lnTo>
                    <a:pt x="451103" y="71627"/>
                  </a:lnTo>
                  <a:lnTo>
                    <a:pt x="464819" y="106679"/>
                  </a:lnTo>
                  <a:lnTo>
                    <a:pt x="515873" y="312419"/>
                  </a:lnTo>
                  <a:lnTo>
                    <a:pt x="532637" y="413003"/>
                  </a:lnTo>
                  <a:lnTo>
                    <a:pt x="545591" y="505205"/>
                  </a:lnTo>
                  <a:lnTo>
                    <a:pt x="554735" y="584454"/>
                  </a:lnTo>
                  <a:lnTo>
                    <a:pt x="573785" y="755141"/>
                  </a:lnTo>
                  <a:lnTo>
                    <a:pt x="614172" y="1028700"/>
                  </a:lnTo>
                  <a:lnTo>
                    <a:pt x="633984" y="1165859"/>
                  </a:lnTo>
                  <a:lnTo>
                    <a:pt x="655320" y="1301495"/>
                  </a:lnTo>
                  <a:lnTo>
                    <a:pt x="673608" y="1405127"/>
                  </a:lnTo>
                  <a:lnTo>
                    <a:pt x="696468" y="1507236"/>
                  </a:lnTo>
                  <a:lnTo>
                    <a:pt x="713232" y="1575053"/>
                  </a:lnTo>
                  <a:lnTo>
                    <a:pt x="737616" y="1643633"/>
                  </a:lnTo>
                  <a:lnTo>
                    <a:pt x="764286" y="1689353"/>
                  </a:lnTo>
                  <a:lnTo>
                    <a:pt x="778764" y="1711452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554" y="6254496"/>
              <a:ext cx="4640580" cy="0"/>
            </a:xfrm>
            <a:custGeom>
              <a:avLst/>
              <a:gdLst/>
              <a:ahLst/>
              <a:cxnLst/>
              <a:rect l="l" t="t" r="r" b="b"/>
              <a:pathLst>
                <a:path w="4640580">
                  <a:moveTo>
                    <a:pt x="0" y="0"/>
                  </a:moveTo>
                  <a:lnTo>
                    <a:pt x="46405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85694" y="4360925"/>
              <a:ext cx="114300" cy="2220595"/>
            </a:xfrm>
            <a:custGeom>
              <a:avLst/>
              <a:gdLst/>
              <a:ahLst/>
              <a:cxnLst/>
              <a:rect l="l" t="t" r="r" b="b"/>
              <a:pathLst>
                <a:path w="114300" h="2220595">
                  <a:moveTo>
                    <a:pt x="114300" y="2044446"/>
                  </a:moveTo>
                  <a:lnTo>
                    <a:pt x="57150" y="1930146"/>
                  </a:lnTo>
                  <a:lnTo>
                    <a:pt x="0" y="2044446"/>
                  </a:lnTo>
                  <a:lnTo>
                    <a:pt x="38100" y="2044446"/>
                  </a:lnTo>
                  <a:lnTo>
                    <a:pt x="38100" y="2220468"/>
                  </a:lnTo>
                  <a:lnTo>
                    <a:pt x="76200" y="2220468"/>
                  </a:lnTo>
                  <a:lnTo>
                    <a:pt x="76200" y="2044446"/>
                  </a:lnTo>
                  <a:lnTo>
                    <a:pt x="114300" y="2044446"/>
                  </a:lnTo>
                  <a:close/>
                </a:path>
                <a:path w="114300" h="2220595">
                  <a:moveTo>
                    <a:pt x="114300" y="114300"/>
                  </a:move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290322"/>
                  </a:lnTo>
                  <a:lnTo>
                    <a:pt x="76200" y="290322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</a:pathLst>
            </a:custGeom>
            <a:solidFill>
              <a:srgbClr val="F57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4673" y="64437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Trebuchet MS"/>
                <a:cs typeface="Trebuchet MS"/>
              </a:rPr>
              <a:t>82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019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340" dirty="0">
                <a:latin typeface="Arial"/>
                <a:cs typeface="Arial"/>
              </a:rPr>
              <a:t>Review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23" y="1547836"/>
            <a:ext cx="7571105" cy="196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ts val="2525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60" dirty="0">
                <a:latin typeface="Arial"/>
                <a:cs typeface="Arial"/>
              </a:rPr>
              <a:t>Define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27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75" dirty="0">
                <a:latin typeface="Arial"/>
                <a:cs typeface="Arial"/>
              </a:rPr>
              <a:t>Overall </a:t>
            </a:r>
            <a:r>
              <a:rPr sz="2400" spc="-40" dirty="0">
                <a:latin typeface="Arial"/>
                <a:cs typeface="Arial"/>
              </a:rPr>
              <a:t>percent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agreement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629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90" dirty="0">
                <a:latin typeface="Arial"/>
                <a:cs typeface="Arial"/>
              </a:rPr>
              <a:t>Percent </a:t>
            </a:r>
            <a:r>
              <a:rPr sz="2400" spc="-30" dirty="0">
                <a:latin typeface="Arial"/>
                <a:cs typeface="Arial"/>
              </a:rPr>
              <a:t>positive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agreement</a:t>
            </a:r>
            <a:endParaRPr sz="2400">
              <a:latin typeface="Arial"/>
              <a:cs typeface="Arial"/>
            </a:endParaRPr>
          </a:p>
          <a:p>
            <a:pPr marL="361315" marR="5080" indent="-349250">
              <a:lnSpc>
                <a:spcPct val="100000"/>
              </a:lnSpc>
              <a:spcBef>
                <a:spcPts val="9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spc="-70" dirty="0">
                <a:latin typeface="Arial"/>
                <a:cs typeface="Arial"/>
              </a:rPr>
              <a:t>Contrast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overall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percent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agreement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percent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positive  </a:t>
            </a:r>
            <a:r>
              <a:rPr sz="2400" spc="-55" dirty="0">
                <a:latin typeface="Arial"/>
                <a:cs typeface="Arial"/>
              </a:rPr>
              <a:t>agreement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165" dirty="0">
                <a:latin typeface="Arial"/>
                <a:cs typeface="Arial"/>
              </a:rPr>
              <a:t>Validity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8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400"/>
            <a:ext cx="7800975" cy="7550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61315" marR="5080" indent="-349250">
              <a:lnSpc>
                <a:spcPts val="2860"/>
              </a:lnSpc>
              <a:spcBef>
                <a:spcPts val="21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30" dirty="0">
                <a:solidFill>
                  <a:srgbClr val="7A1A24"/>
                </a:solidFill>
                <a:latin typeface="Arial"/>
                <a:cs typeface="Arial"/>
              </a:rPr>
              <a:t>Validity</a:t>
            </a:r>
            <a:r>
              <a:rPr sz="2400" b="1" spc="-160" dirty="0">
                <a:solidFill>
                  <a:srgbClr val="7A1A2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ability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indicate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which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individuals  </a:t>
            </a:r>
            <a:r>
              <a:rPr sz="2400" spc="-90" dirty="0">
                <a:latin typeface="Arial"/>
                <a:cs typeface="Arial"/>
              </a:rPr>
              <a:t>have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which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123" y="495553"/>
            <a:ext cx="35426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spc="-215" dirty="0">
                <a:latin typeface="Arial"/>
                <a:cs typeface="Arial"/>
              </a:rPr>
              <a:t>Sensitivity </a:t>
            </a:r>
            <a:r>
              <a:rPr sz="3000" b="0" i="1" spc="-220" dirty="0">
                <a:latin typeface="Arial"/>
                <a:cs typeface="Arial"/>
              </a:rPr>
              <a:t>and</a:t>
            </a:r>
            <a:r>
              <a:rPr sz="3000" b="0" i="1" spc="-475" dirty="0">
                <a:latin typeface="Arial"/>
                <a:cs typeface="Arial"/>
              </a:rPr>
              <a:t> </a:t>
            </a:r>
            <a:r>
              <a:rPr sz="3000" b="0" i="1" spc="-225" dirty="0">
                <a:latin typeface="Arial"/>
                <a:cs typeface="Arial"/>
              </a:rPr>
              <a:t>Specificity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5"/>
              </a:lnSpc>
            </a:pPr>
            <a:fld id="{81D60167-4931-47E6-BA6A-407CBD079E47}" type="slidenum">
              <a:rPr spc="-90" dirty="0"/>
              <a:t>9</a:t>
            </a:fld>
            <a:endParaRPr spc="-90" dirty="0"/>
          </a:p>
        </p:txBody>
      </p:sp>
      <p:sp>
        <p:nvSpPr>
          <p:cNvPr id="3" name="object 3"/>
          <p:cNvSpPr txBox="1"/>
          <p:nvPr/>
        </p:nvSpPr>
        <p:spPr>
          <a:xfrm>
            <a:off x="484123" y="1549400"/>
            <a:ext cx="8176895" cy="233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ts val="2520"/>
              </a:lnSpc>
              <a:spcBef>
                <a:spcPts val="100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70" dirty="0">
                <a:solidFill>
                  <a:srgbClr val="7A1A24"/>
                </a:solidFill>
                <a:latin typeface="Arial"/>
                <a:cs typeface="Arial"/>
              </a:rPr>
              <a:t>Sensitivity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620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correctly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those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have</a:t>
            </a:r>
            <a:endParaRPr sz="2400">
              <a:latin typeface="Arial"/>
              <a:cs typeface="Arial"/>
            </a:endParaRPr>
          </a:p>
          <a:p>
            <a:pPr marL="869950">
              <a:lnSpc>
                <a:spcPts val="2780"/>
              </a:lnSpc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61315" indent="-349250">
              <a:lnSpc>
                <a:spcPts val="2525"/>
              </a:lnSpc>
              <a:spcBef>
                <a:spcPts val="305"/>
              </a:spcBef>
              <a:buClr>
                <a:srgbClr val="856A93"/>
              </a:buClr>
              <a:buSzPct val="70833"/>
              <a:buFont typeface="Wingdings"/>
              <a:buChar char=""/>
              <a:tabLst>
                <a:tab pos="361315" algn="l"/>
                <a:tab pos="361950" algn="l"/>
              </a:tabLst>
            </a:pPr>
            <a:r>
              <a:rPr sz="2400" b="1" spc="-85" dirty="0">
                <a:solidFill>
                  <a:srgbClr val="7A1A24"/>
                </a:solidFill>
                <a:latin typeface="Arial"/>
                <a:cs typeface="Arial"/>
              </a:rPr>
              <a:t>Specificity</a:t>
            </a:r>
            <a:endParaRPr sz="2400">
              <a:latin typeface="Arial"/>
              <a:cs typeface="Arial"/>
            </a:endParaRPr>
          </a:p>
          <a:p>
            <a:pPr marL="869950" lvl="1" indent="-394335">
              <a:lnSpc>
                <a:spcPts val="3625"/>
              </a:lnSpc>
              <a:buClr>
                <a:srgbClr val="856A93"/>
              </a:buClr>
              <a:buSzPct val="141666"/>
              <a:buFont typeface="Symbol"/>
              <a:buChar char=""/>
              <a:tabLst>
                <a:tab pos="869950" algn="l"/>
              </a:tabLst>
            </a:pPr>
            <a:r>
              <a:rPr sz="2400" spc="-140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ability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correctly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those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  <a:p>
            <a:pPr marL="869950">
              <a:lnSpc>
                <a:spcPts val="2775"/>
              </a:lnSpc>
            </a:pPr>
            <a:r>
              <a:rPr sz="2400" b="1" spc="-20" dirty="0">
                <a:latin typeface="Arial"/>
                <a:cs typeface="Arial"/>
              </a:rPr>
              <a:t>not </a:t>
            </a:r>
            <a:r>
              <a:rPr sz="2400" b="1" spc="-65" dirty="0">
                <a:latin typeface="Arial"/>
                <a:cs typeface="Arial"/>
              </a:rPr>
              <a:t>have </a:t>
            </a:r>
            <a:r>
              <a:rPr sz="2400" spc="-10" dirty="0">
                <a:latin typeface="Arial"/>
                <a:cs typeface="Arial"/>
              </a:rPr>
              <a:t>the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4316</Words>
  <Application>Microsoft Office PowerPoint</Application>
  <PresentationFormat>On-screen Show (4:3)</PresentationFormat>
  <Paragraphs>1147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Arial Black</vt:lpstr>
      <vt:lpstr>Calibri</vt:lpstr>
      <vt:lpstr>Symbol</vt:lpstr>
      <vt:lpstr>Tahoma</vt:lpstr>
      <vt:lpstr>Times New Roman</vt:lpstr>
      <vt:lpstr>Trebuchet MS</vt:lpstr>
      <vt:lpstr>Wingdings</vt:lpstr>
      <vt:lpstr>Office Theme</vt:lpstr>
      <vt:lpstr>Diagnostic and Screening Tests</vt:lpstr>
      <vt:lpstr>Correctly Classifying Individuals by Disease Status</vt:lpstr>
      <vt:lpstr>Diagnostic Test and Screening Test</vt:lpstr>
      <vt:lpstr>S o me Common S c r eening Tests</vt:lpstr>
      <vt:lpstr>Variation in Biologic Values</vt:lpstr>
      <vt:lpstr>Distribution of Tuberculin Reactions</vt:lpstr>
      <vt:lpstr>Distribution of Systolic Blood Pressures:  744 Employed White Males, Ages 40–64</vt:lpstr>
      <vt:lpstr>Validity</vt:lpstr>
      <vt:lpstr>Sensitivity and Specificity</vt:lpstr>
      <vt:lpstr>Determining the Sensitivity, Specificity of a New Test</vt:lpstr>
      <vt:lpstr>Gold Standard Test</vt:lpstr>
      <vt:lpstr>Disease</vt:lpstr>
      <vt:lpstr>Sensitivity</vt:lpstr>
      <vt:lpstr>Specificity</vt:lpstr>
      <vt:lpstr>Applying Concept of Sensitivity and Specificity to a  Screening Test</vt:lpstr>
      <vt:lpstr>Calculating Sensitivity and Specificity</vt:lpstr>
      <vt:lpstr>Evaluating Validity</vt:lpstr>
      <vt:lpstr>Examining the Effect of Changing Cut-Points</vt:lpstr>
      <vt:lpstr>Concept of Sensitivity and Specificity</vt:lpstr>
      <vt:lpstr>Concept of Sensitivity and Specificity</vt:lpstr>
      <vt:lpstr>Concept of Sensitivity and Specificity</vt:lpstr>
      <vt:lpstr>Concept of Sensitivity and Specificity</vt:lpstr>
      <vt:lpstr>Concept of Sensitivity and Specificity</vt:lpstr>
      <vt:lpstr>Concept of Sensitivity and Specificity</vt:lpstr>
      <vt:lpstr>Concept of Sensitivity and Specificity</vt:lpstr>
      <vt:lpstr>Concept of Sensitivity and Specificity</vt:lpstr>
      <vt:lpstr>Lessons Learned</vt:lpstr>
      <vt:lpstr>Where to Draw the Cut-Point</vt:lpstr>
      <vt:lpstr>Disease</vt:lpstr>
      <vt:lpstr>Review</vt:lpstr>
      <vt:lpstr>Multiple testing.   U s e  of Multiple Tests</vt:lpstr>
      <vt:lpstr>Sequential Testing (Two-Stage Screening)</vt:lpstr>
      <vt:lpstr>Example of a Two-Stage Screening Program:  Test 1 (Blood Sugar)</vt:lpstr>
      <vt:lpstr>Example of a Two-Stage Screening Program:  Test 2 (Glucose Tolerance Test)</vt:lpstr>
      <vt:lpstr>Example of a Two-Stage Screening Program:  Test 2 (Glucose Tolerance Test)</vt:lpstr>
      <vt:lpstr>Two-Stage Screening: Re-Screen the Positives from the  First Test</vt:lpstr>
      <vt:lpstr>PowerPoint Presentation</vt:lpstr>
      <vt:lpstr>Net Specificity in a Two-Stage Screening when Test + in the  First Test Are Re-Screened</vt:lpstr>
      <vt:lpstr>Other Two-Stage Screening</vt:lpstr>
      <vt:lpstr>Simultaneous Testing</vt:lpstr>
      <vt:lpstr>Simultaneous Testing: Calculate Net Sensitivity</vt:lpstr>
      <vt:lpstr>Simultaneous Testing: Calculate Net Specificity</vt:lpstr>
      <vt:lpstr>Example of a Simultaneous Testing</vt:lpstr>
      <vt:lpstr>Net Gain and Net Loss</vt:lpstr>
      <vt:lpstr>Review</vt:lpstr>
      <vt:lpstr>Predictive Values</vt:lpstr>
      <vt:lpstr>Another Interpretation of PPV</vt:lpstr>
      <vt:lpstr>Disease</vt:lpstr>
      <vt:lpstr>What the Test Shows</vt:lpstr>
      <vt:lpstr>Predictive Value</vt:lpstr>
      <vt:lpstr>Applying Concept of Predictive Values to Screening Test</vt:lpstr>
      <vt:lpstr>Calculating Predictive Values</vt:lpstr>
      <vt:lpstr>Calculating Predictive Values</vt:lpstr>
      <vt:lpstr>PPV Primarily Depends On …</vt:lpstr>
      <vt:lpstr>PPV Formula</vt:lpstr>
      <vt:lpstr>Calculation of PPV and NPV</vt:lpstr>
      <vt:lpstr>Relationship of Disease Prevalence to Predictive Value</vt:lpstr>
      <vt:lpstr>Prevalence of Disease</vt:lpstr>
      <vt:lpstr>So If a Person Tests Positive …</vt:lpstr>
      <vt:lpstr>The Relationship of Specificity to Predictive Value</vt:lpstr>
      <vt:lpstr>The Relationship of Specificity to Predictive Value</vt:lpstr>
      <vt:lpstr>The Relationship of Specificity to Predictive Value</vt:lpstr>
      <vt:lpstr>The Relationship of Specificity to Predictive Value</vt:lpstr>
      <vt:lpstr>Age-Specific Breast Cancer Incidence Rates U.S., All Races  (SEER 1984-88)</vt:lpstr>
      <vt:lpstr>Results of First Screening Mammography by Age Group — U C S F   Mobile  Mammography Program</vt:lpstr>
      <vt:lpstr>P P V  of First Screening  Mammography by Age and Family History of Breast Cancer</vt:lpstr>
      <vt:lpstr>C o n s e q u e n c e of Different PPVs</vt:lpstr>
      <vt:lpstr>Reproducibility, Repeatability, Reliability</vt:lpstr>
      <vt:lpstr>Intra-Subject Variation</vt:lpstr>
      <vt:lpstr>Variation in Blood Pressure Readings: A 24-Hour Period</vt:lpstr>
      <vt:lpstr>Inter-Observer and Intra-Observer Variation</vt:lpstr>
      <vt:lpstr>Agreement between Two Observers  (Or Two Observations)</vt:lpstr>
      <vt:lpstr>Pe r c e n t Agreement</vt:lpstr>
      <vt:lpstr>Example</vt:lpstr>
      <vt:lpstr>Observer or Instrument Variation:  Overall Percent Agreement</vt:lpstr>
      <vt:lpstr>Outcome of Test Results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Diagnostic and Screening Tests:  Validity and Reliability</dc:title>
  <dc:creator>Mary Munoz</dc:creator>
  <cp:lastModifiedBy>Farida</cp:lastModifiedBy>
  <cp:revision>5</cp:revision>
  <dcterms:created xsi:type="dcterms:W3CDTF">2019-12-03T18:22:26Z</dcterms:created>
  <dcterms:modified xsi:type="dcterms:W3CDTF">2020-03-23T03:57:21Z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2008-02-05T00:00:00Z</vt:filetime>
  </property>
  <property fmtid="{D5CDD505-2E9C-101B-9397-08002B2CF9AE}" pid="3" name="Creator">
    <vt:lpwstr>Acrobat PDFMaker 8.1 for PowerPoint</vt:lpwstr>
  </property>
  <property fmtid="{D5CDD505-2E9C-101B-9397-08002B2CF9AE}" pid="4" name="LastSaved">
    <vt:filetime>2019-12-03T00:00:00Z</vt:filetime>
  </property>
</Properties>
</file>